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37"/>
  </p:notesMasterIdLst>
  <p:handoutMasterIdLst>
    <p:handoutMasterId r:id="rId38"/>
  </p:handoutMasterIdLst>
  <p:sldIdLst>
    <p:sldId id="338" r:id="rId5"/>
    <p:sldId id="260" r:id="rId6"/>
    <p:sldId id="370" r:id="rId7"/>
    <p:sldId id="403" r:id="rId8"/>
    <p:sldId id="349" r:id="rId9"/>
    <p:sldId id="410" r:id="rId10"/>
    <p:sldId id="411" r:id="rId11"/>
    <p:sldId id="356" r:id="rId12"/>
    <p:sldId id="386" r:id="rId13"/>
    <p:sldId id="398" r:id="rId14"/>
    <p:sldId id="404" r:id="rId15"/>
    <p:sldId id="409" r:id="rId16"/>
    <p:sldId id="405" r:id="rId17"/>
    <p:sldId id="408" r:id="rId18"/>
    <p:sldId id="412" r:id="rId19"/>
    <p:sldId id="413" r:id="rId20"/>
    <p:sldId id="406" r:id="rId21"/>
    <p:sldId id="414" r:id="rId22"/>
    <p:sldId id="407" r:id="rId23"/>
    <p:sldId id="415" r:id="rId24"/>
    <p:sldId id="399" r:id="rId25"/>
    <p:sldId id="416" r:id="rId26"/>
    <p:sldId id="419" r:id="rId27"/>
    <p:sldId id="421" r:id="rId28"/>
    <p:sldId id="422" r:id="rId29"/>
    <p:sldId id="420" r:id="rId30"/>
    <p:sldId id="300" r:id="rId31"/>
    <p:sldId id="402" r:id="rId32"/>
    <p:sldId id="417" r:id="rId33"/>
    <p:sldId id="418" r:id="rId34"/>
    <p:sldId id="423" r:id="rId35"/>
    <p:sldId id="424" r:id="rId36"/>
  </p:sldIdLst>
  <p:sldSz cx="12192000" cy="6858000"/>
  <p:notesSz cx="6889750" cy="1002188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FFFFF"/>
    <a:srgbClr val="C11434"/>
    <a:srgbClr val="0092FF"/>
    <a:srgbClr val="C31E3C"/>
    <a:srgbClr val="0000FF"/>
    <a:srgbClr val="F4CCCC"/>
    <a:srgbClr val="083486"/>
    <a:srgbClr val="70AD47"/>
    <a:srgbClr val="FFB1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789" autoAdjust="0"/>
    <p:restoredTop sz="79978" autoAdjust="0"/>
  </p:normalViewPr>
  <p:slideViewPr>
    <p:cSldViewPr snapToGrid="0" snapToObjects="1" showGuides="1">
      <p:cViewPr varScale="1">
        <p:scale>
          <a:sx n="92" d="100"/>
          <a:sy n="92" d="100"/>
        </p:scale>
        <p:origin x="408" y="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121" d="100"/>
          <a:sy n="121" d="100"/>
        </p:scale>
        <p:origin x="5072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presProps" Target="presProps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6F7DC8E5-518B-B844-8AFB-6138BA9A458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5558" cy="502835"/>
          </a:xfrm>
          <a:prstGeom prst="rect">
            <a:avLst/>
          </a:prstGeom>
        </p:spPr>
        <p:txBody>
          <a:bodyPr vert="horz" lIns="96634" tIns="48317" rIns="96634" bIns="48317" rtlCol="0"/>
          <a:lstStyle>
            <a:lvl1pPr algn="l">
              <a:defRPr sz="1300"/>
            </a:lvl1pPr>
          </a:lstStyle>
          <a:p>
            <a:endParaRPr kumimoji="1"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E02BC96-2569-1E47-9CC8-C432D611739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02597" y="0"/>
            <a:ext cx="2985558" cy="502835"/>
          </a:xfrm>
          <a:prstGeom prst="rect">
            <a:avLst/>
          </a:prstGeom>
        </p:spPr>
        <p:txBody>
          <a:bodyPr vert="horz" lIns="96634" tIns="48317" rIns="96634" bIns="48317" rtlCol="0"/>
          <a:lstStyle>
            <a:lvl1pPr algn="r">
              <a:defRPr sz="1300"/>
            </a:lvl1pPr>
          </a:lstStyle>
          <a:p>
            <a:fld id="{7E1D02ED-AB60-1146-B810-37D04719C00C}" type="datetimeFigureOut">
              <a:rPr kumimoji="1" lang="ko-KR" altLang="en-US" smtClean="0"/>
              <a:t>2021-02-02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873A96D-1584-EA48-B2BB-8BF7186DC45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519055"/>
            <a:ext cx="2985558" cy="502834"/>
          </a:xfrm>
          <a:prstGeom prst="rect">
            <a:avLst/>
          </a:prstGeom>
        </p:spPr>
        <p:txBody>
          <a:bodyPr vert="horz" lIns="96634" tIns="48317" rIns="96634" bIns="48317" rtlCol="0" anchor="b"/>
          <a:lstStyle>
            <a:lvl1pPr algn="l">
              <a:defRPr sz="1300"/>
            </a:lvl1pPr>
          </a:lstStyle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9E1FB54-431F-D746-BB23-DCDB0D14B68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902597" y="9519055"/>
            <a:ext cx="2985558" cy="502834"/>
          </a:xfrm>
          <a:prstGeom prst="rect">
            <a:avLst/>
          </a:prstGeom>
        </p:spPr>
        <p:txBody>
          <a:bodyPr vert="horz" lIns="96634" tIns="48317" rIns="96634" bIns="48317" rtlCol="0" anchor="b"/>
          <a:lstStyle>
            <a:lvl1pPr algn="r">
              <a:defRPr sz="1300"/>
            </a:lvl1pPr>
          </a:lstStyle>
          <a:p>
            <a:fld id="{78BB47E1-FB9F-5742-AEB0-90D6B961293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329700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svg>
</file>

<file path=ppt/media/image24.png>
</file>

<file path=ppt/media/image25.png>
</file>

<file path=ppt/media/image26.png>
</file>

<file path=ppt/media/image27.png>
</file>

<file path=ppt/media/image28.png>
</file>

<file path=ppt/media/image29.sv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svg>
</file>

<file path=ppt/media/image37.png>
</file>

<file path=ppt/media/image38.png>
</file>

<file path=ppt/media/image39.png>
</file>

<file path=ppt/media/image4.jpeg>
</file>

<file path=ppt/media/image40.gif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5558" cy="502835"/>
          </a:xfrm>
          <a:prstGeom prst="rect">
            <a:avLst/>
          </a:prstGeom>
        </p:spPr>
        <p:txBody>
          <a:bodyPr vert="horz" lIns="96634" tIns="48317" rIns="96634" bIns="48317" rtlCol="0"/>
          <a:lstStyle>
            <a:lvl1pPr algn="l">
              <a:defRPr sz="13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902597" y="0"/>
            <a:ext cx="2985558" cy="502835"/>
          </a:xfrm>
          <a:prstGeom prst="rect">
            <a:avLst/>
          </a:prstGeom>
        </p:spPr>
        <p:txBody>
          <a:bodyPr vert="horz" lIns="96634" tIns="48317" rIns="96634" bIns="48317" rtlCol="0"/>
          <a:lstStyle>
            <a:lvl1pPr algn="r">
              <a:defRPr sz="1300"/>
            </a:lvl1pPr>
          </a:lstStyle>
          <a:p>
            <a:fld id="{68BBFCC2-75FE-9347-A155-69776C04C6EA}" type="datetimeFigureOut">
              <a:rPr kumimoji="1" lang="ko-KR" altLang="en-US" smtClean="0"/>
              <a:t>2021-02-02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38150" y="1252538"/>
            <a:ext cx="6013450" cy="33829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34" tIns="48317" rIns="96634" bIns="48317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8975" y="4823034"/>
            <a:ext cx="5511800" cy="3946118"/>
          </a:xfrm>
          <a:prstGeom prst="rect">
            <a:avLst/>
          </a:prstGeom>
        </p:spPr>
        <p:txBody>
          <a:bodyPr vert="horz" lIns="96634" tIns="48317" rIns="96634" bIns="48317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519055"/>
            <a:ext cx="2985558" cy="502834"/>
          </a:xfrm>
          <a:prstGeom prst="rect">
            <a:avLst/>
          </a:prstGeom>
        </p:spPr>
        <p:txBody>
          <a:bodyPr vert="horz" lIns="96634" tIns="48317" rIns="96634" bIns="48317" rtlCol="0" anchor="b"/>
          <a:lstStyle>
            <a:lvl1pPr algn="l">
              <a:defRPr sz="13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902597" y="9519055"/>
            <a:ext cx="2985558" cy="502834"/>
          </a:xfrm>
          <a:prstGeom prst="rect">
            <a:avLst/>
          </a:prstGeom>
        </p:spPr>
        <p:txBody>
          <a:bodyPr vert="horz" lIns="96634" tIns="48317" rIns="96634" bIns="48317" rtlCol="0" anchor="b"/>
          <a:lstStyle>
            <a:lvl1pPr algn="r">
              <a:defRPr sz="1300"/>
            </a:lvl1pPr>
          </a:lstStyle>
          <a:p>
            <a:fld id="{DDDC0143-43CC-3944-A7FC-88D98359344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04973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699420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5</a:t>
            </a:r>
            <a:r>
              <a:rPr kumimoji="1" lang="ko-KR" altLang="en-US" dirty="0"/>
              <a:t>가지 특징이자 디자인 원칙에 대해서 </a:t>
            </a:r>
            <a:r>
              <a:rPr kumimoji="1" lang="ko-KR" altLang="en-US" dirty="0" err="1"/>
              <a:t>설명드리겠습니다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먼저 </a:t>
            </a:r>
            <a:r>
              <a:rPr kumimoji="1" lang="en-US" altLang="ko-KR" dirty="0" err="1"/>
              <a:t>CrossFS</a:t>
            </a:r>
            <a:r>
              <a:rPr kumimoji="1" lang="ko-KR" altLang="en-US" dirty="0"/>
              <a:t>는 </a:t>
            </a:r>
            <a:r>
              <a:rPr kumimoji="1" lang="en-US" altLang="ko-KR" dirty="0"/>
              <a:t>User-OS-Firmware</a:t>
            </a:r>
            <a:r>
              <a:rPr kumimoji="1" lang="ko-KR" altLang="en-US" dirty="0"/>
              <a:t>상에 모두 존재하는 </a:t>
            </a:r>
            <a:r>
              <a:rPr kumimoji="1" lang="en-US" altLang="ko-KR" dirty="0"/>
              <a:t>FS</a:t>
            </a:r>
            <a:r>
              <a:rPr kumimoji="1" lang="ko-KR" altLang="en-US" dirty="0"/>
              <a:t>입니다</a:t>
            </a:r>
            <a:r>
              <a:rPr kumimoji="1" lang="en-US" altLang="ko-KR" dirty="0"/>
              <a:t>.</a:t>
            </a:r>
          </a:p>
          <a:p>
            <a:r>
              <a:rPr kumimoji="1" lang="en-US" altLang="ko-KR" dirty="0" err="1"/>
              <a:t>LibFS</a:t>
            </a:r>
            <a:r>
              <a:rPr kumimoji="1" lang="en-US" altLang="ko-KR" dirty="0"/>
              <a:t>, OS,</a:t>
            </a:r>
            <a:r>
              <a:rPr kumimoji="1" lang="ko-KR" altLang="en-US" dirty="0"/>
              <a:t> </a:t>
            </a:r>
            <a:r>
              <a:rPr kumimoji="1" lang="en-US" altLang="ko-KR" dirty="0" err="1"/>
              <a:t>FirmFS</a:t>
            </a:r>
            <a:r>
              <a:rPr kumimoji="1" lang="ko-KR" altLang="en-US" dirty="0"/>
              <a:t>부분으로 나누어서</a:t>
            </a:r>
            <a:r>
              <a:rPr kumimoji="1" lang="en-US" altLang="ko-KR" dirty="0"/>
              <a:t>, </a:t>
            </a:r>
            <a:r>
              <a:rPr kumimoji="1" lang="en-US" altLang="ko-KR" dirty="0" err="1"/>
              <a:t>HostCPU</a:t>
            </a:r>
            <a:r>
              <a:rPr kumimoji="1" lang="en-US" altLang="ko-KR" dirty="0"/>
              <a:t>, </a:t>
            </a:r>
            <a:r>
              <a:rPr kumimoji="1" lang="en-US" altLang="ko-KR" dirty="0" err="1"/>
              <a:t>DeviceCPU</a:t>
            </a:r>
            <a:r>
              <a:rPr kumimoji="1" lang="ko-KR" altLang="en-US" dirty="0"/>
              <a:t>를 서로 </a:t>
            </a:r>
            <a:r>
              <a:rPr kumimoji="1" lang="en-US" altLang="ko-KR" dirty="0"/>
              <a:t>Utilize</a:t>
            </a:r>
            <a:r>
              <a:rPr kumimoji="1" lang="ko-KR" altLang="en-US" dirty="0"/>
              <a:t>하기 </a:t>
            </a:r>
            <a:r>
              <a:rPr kumimoji="1" lang="ko-KR" altLang="en-US" dirty="0" err="1"/>
              <a:t>위함이고</a:t>
            </a:r>
            <a:r>
              <a:rPr kumimoji="1" lang="en-US" altLang="ko-KR" dirty="0"/>
              <a:t>,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10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950155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2</a:t>
            </a:r>
            <a:r>
              <a:rPr kumimoji="1" lang="ko-KR" altLang="en-US" dirty="0"/>
              <a:t>번째로는</a:t>
            </a:r>
            <a:r>
              <a:rPr kumimoji="1" lang="en-US" altLang="ko-KR" dirty="0"/>
              <a:t>, OS bypass, </a:t>
            </a:r>
            <a:r>
              <a:rPr kumimoji="1" lang="ko-KR" altLang="en-US" dirty="0"/>
              <a:t>데이터와 </a:t>
            </a:r>
            <a:r>
              <a:rPr kumimoji="1" lang="en-US" altLang="ko-KR" dirty="0"/>
              <a:t>Control operations</a:t>
            </a:r>
            <a:r>
              <a:rPr kumimoji="1" lang="ko-KR" altLang="en-US" dirty="0"/>
              <a:t>들 모두를 </a:t>
            </a:r>
            <a:r>
              <a:rPr kumimoji="1" lang="en-US" altLang="ko-KR" dirty="0"/>
              <a:t>OS</a:t>
            </a:r>
            <a:r>
              <a:rPr kumimoji="1" lang="ko-KR" altLang="en-US" dirty="0"/>
              <a:t>를 거의 거치지 않고 </a:t>
            </a:r>
            <a:r>
              <a:rPr kumimoji="1" lang="en-US" altLang="ko-KR" dirty="0" err="1"/>
              <a:t>LibFS</a:t>
            </a:r>
            <a:r>
              <a:rPr kumimoji="1" lang="ko-KR" altLang="en-US" dirty="0"/>
              <a:t>에서 </a:t>
            </a:r>
            <a:r>
              <a:rPr kumimoji="1" lang="en-US" altLang="ko-KR" dirty="0"/>
              <a:t>NVM</a:t>
            </a:r>
            <a:r>
              <a:rPr kumimoji="1" lang="ko-KR" altLang="en-US" dirty="0"/>
              <a:t>을 통해 곧바로 </a:t>
            </a:r>
            <a:r>
              <a:rPr kumimoji="1" lang="en-US" altLang="ko-KR" dirty="0" err="1"/>
              <a:t>FirmFS</a:t>
            </a:r>
            <a:r>
              <a:rPr kumimoji="1" lang="ko-KR" altLang="en-US" dirty="0"/>
              <a:t>에서 처리하게 되어</a:t>
            </a:r>
            <a:endParaRPr kumimoji="1" lang="en-US" altLang="ko-KR" dirty="0"/>
          </a:p>
          <a:p>
            <a:r>
              <a:rPr kumimoji="1" lang="ko-KR" altLang="en-US" dirty="0" err="1"/>
              <a:t>발생하게되는</a:t>
            </a:r>
            <a:r>
              <a:rPr kumimoji="1" lang="ko-KR" altLang="en-US" dirty="0"/>
              <a:t> 시스템 콜 및 </a:t>
            </a:r>
            <a:r>
              <a:rPr kumimoji="1" lang="en-US" altLang="ko-KR" dirty="0"/>
              <a:t>Trap overhead</a:t>
            </a:r>
            <a:r>
              <a:rPr kumimoji="1" lang="ko-KR" altLang="en-US" dirty="0"/>
              <a:t>를 없앤다는 디자인 입니다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11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914213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좀 더 구체적으로는</a:t>
            </a:r>
            <a:r>
              <a:rPr kumimoji="1" lang="en-US" altLang="ko-KR" dirty="0"/>
              <a:t>, </a:t>
            </a:r>
          </a:p>
          <a:p>
            <a:r>
              <a:rPr kumimoji="1" lang="en-US" altLang="ko-KR" dirty="0" err="1"/>
              <a:t>LibFS</a:t>
            </a:r>
            <a:r>
              <a:rPr kumimoji="1" lang="ko-KR" altLang="en-US" dirty="0"/>
              <a:t>는 </a:t>
            </a:r>
            <a:r>
              <a:rPr kumimoji="1" lang="en-US" altLang="ko-KR" dirty="0"/>
              <a:t>POSIX</a:t>
            </a:r>
            <a:r>
              <a:rPr kumimoji="1" lang="ko-KR" altLang="en-US" dirty="0"/>
              <a:t>콜들을 </a:t>
            </a:r>
            <a:r>
              <a:rPr kumimoji="1" lang="en-US" altLang="ko-KR" dirty="0" err="1"/>
              <a:t>FirmFS</a:t>
            </a:r>
            <a:r>
              <a:rPr kumimoji="1" lang="en-US" altLang="ko-KR" dirty="0"/>
              <a:t> </a:t>
            </a:r>
            <a:r>
              <a:rPr kumimoji="1" lang="en-US" altLang="ko-KR" dirty="0" err="1"/>
              <a:t>comman</a:t>
            </a:r>
            <a:r>
              <a:rPr kumimoji="1" lang="ko-KR" altLang="en-US" dirty="0"/>
              <a:t>로 변환해주는 역할을 하게 됩니다</a:t>
            </a:r>
            <a:r>
              <a:rPr kumimoji="1" lang="en-US" altLang="ko-KR" dirty="0"/>
              <a:t>.</a:t>
            </a:r>
          </a:p>
          <a:p>
            <a:r>
              <a:rPr kumimoji="1" lang="en-US" altLang="ko-KR" dirty="0" err="1"/>
              <a:t>FirmFS</a:t>
            </a:r>
            <a:r>
              <a:rPr kumimoji="1" lang="ko-KR" altLang="en-US" dirty="0"/>
              <a:t>레벨에서는 받아온 </a:t>
            </a:r>
            <a:r>
              <a:rPr kumimoji="1" lang="en-US" altLang="ko-KR" dirty="0"/>
              <a:t>Command</a:t>
            </a:r>
            <a:r>
              <a:rPr kumimoji="1" lang="ko-KR" altLang="en-US" dirty="0"/>
              <a:t>들을 </a:t>
            </a:r>
            <a:r>
              <a:rPr kumimoji="1" lang="ko-KR" altLang="en-US" dirty="0" err="1"/>
              <a:t>수행하게되고</a:t>
            </a:r>
            <a:r>
              <a:rPr kumimoji="1" lang="en-US" altLang="ko-KR" dirty="0"/>
              <a:t>, </a:t>
            </a:r>
          </a:p>
          <a:p>
            <a:r>
              <a:rPr kumimoji="1" lang="en-US" altLang="ko-KR" dirty="0"/>
              <a:t>Storage</a:t>
            </a:r>
            <a:r>
              <a:rPr kumimoji="1" lang="ko-KR" altLang="en-US" dirty="0"/>
              <a:t>에서 제공하는 </a:t>
            </a:r>
            <a:r>
              <a:rPr kumimoji="1" lang="en-US" altLang="ko-KR" dirty="0"/>
              <a:t>I/</a:t>
            </a:r>
            <a:r>
              <a:rPr kumimoji="1" lang="en-US" altLang="ko-KR" dirty="0" err="1"/>
              <a:t>Oqueue</a:t>
            </a:r>
            <a:r>
              <a:rPr kumimoji="1" lang="ko-KR" altLang="en-US" dirty="0"/>
              <a:t>들을 통해서 수행하게 됩니다</a:t>
            </a:r>
            <a:r>
              <a:rPr kumimoji="1"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12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285885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세번째는</a:t>
            </a:r>
            <a:r>
              <a:rPr kumimoji="1" lang="en-US" altLang="ko-KR" dirty="0"/>
              <a:t>, </a:t>
            </a:r>
          </a:p>
          <a:p>
            <a:r>
              <a:rPr kumimoji="1" lang="en-US" altLang="ko-KR" dirty="0" err="1"/>
              <a:t>CrossFS</a:t>
            </a:r>
            <a:r>
              <a:rPr kumimoji="1" lang="ko-KR" altLang="en-US" dirty="0"/>
              <a:t>가 </a:t>
            </a:r>
            <a:r>
              <a:rPr kumimoji="1" lang="en-US" altLang="ko-KR" dirty="0" err="1"/>
              <a:t>Filedescriptor</a:t>
            </a:r>
            <a:r>
              <a:rPr kumimoji="1" lang="ko-KR" altLang="en-US" dirty="0"/>
              <a:t>레벨에서 </a:t>
            </a:r>
            <a:r>
              <a:rPr kumimoji="1" lang="en-US" altLang="ko-KR" dirty="0"/>
              <a:t>lock</a:t>
            </a:r>
            <a:r>
              <a:rPr kumimoji="1" lang="ko-KR" altLang="en-US" dirty="0"/>
              <a:t>을 잡는다는 내용입니다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저자가 말하길</a:t>
            </a:r>
            <a:r>
              <a:rPr kumimoji="1" lang="en-US" altLang="ko-KR" dirty="0"/>
              <a:t>, File descriptor</a:t>
            </a:r>
            <a:r>
              <a:rPr kumimoji="1" lang="ko-KR" altLang="en-US" dirty="0"/>
              <a:t>자체가 이미 </a:t>
            </a:r>
            <a:r>
              <a:rPr kumimoji="1" lang="en-US" altLang="ko-KR" dirty="0"/>
              <a:t>Application </a:t>
            </a:r>
            <a:r>
              <a:rPr kumimoji="1" lang="ko-KR" altLang="en-US" dirty="0"/>
              <a:t>레벨에서 제공되는 추상화 이기도 하고</a:t>
            </a:r>
            <a:r>
              <a:rPr kumimoji="1" lang="en-US" altLang="ko-KR" dirty="0"/>
              <a:t>,</a:t>
            </a:r>
          </a:p>
          <a:p>
            <a:pPr algn="l"/>
            <a:r>
              <a:rPr kumimoji="1" lang="ko-KR" altLang="en-US" dirty="0"/>
              <a:t>이미 같은 파일의 같은 블록에 대해 접근하려고 할 때</a:t>
            </a:r>
            <a:r>
              <a:rPr kumimoji="1" lang="en-US" altLang="ko-KR" dirty="0"/>
              <a:t>, Application</a:t>
            </a:r>
            <a:r>
              <a:rPr kumimoji="1" lang="ko-KR" altLang="en-US" dirty="0"/>
              <a:t>레벨에서 </a:t>
            </a:r>
            <a:r>
              <a:rPr kumimoji="1" lang="en-US" altLang="ko-KR" dirty="0"/>
              <a:t>FD</a:t>
            </a:r>
            <a:r>
              <a:rPr kumimoji="1" lang="ko-KR" altLang="en-US" dirty="0"/>
              <a:t>에 자동적으로 의존해여서 </a:t>
            </a:r>
            <a:r>
              <a:rPr kumimoji="1" lang="ko-KR" altLang="en-US" dirty="0" err="1"/>
              <a:t>락을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잡는것을</a:t>
            </a:r>
            <a:r>
              <a:rPr kumimoji="1" lang="ko-KR" altLang="en-US" dirty="0"/>
              <a:t> 발견해 이렇게 디자인 했다고 합니다</a:t>
            </a:r>
            <a:r>
              <a:rPr kumimoji="1" lang="en-US" altLang="ko-KR" dirty="0"/>
              <a:t>.(Level DB, MYSQL, </a:t>
            </a:r>
            <a:r>
              <a:rPr kumimoji="1" lang="en-US" altLang="ko-KR" dirty="0" err="1"/>
              <a:t>RocksDB</a:t>
            </a:r>
            <a:r>
              <a:rPr kumimoji="1" lang="en-US" altLang="ko-KR" dirty="0"/>
              <a:t>)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13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020386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그래서 파일 </a:t>
            </a:r>
            <a:r>
              <a:rPr kumimoji="1" lang="ko-KR" altLang="en-US" dirty="0" err="1"/>
              <a:t>디스크립터를</a:t>
            </a:r>
            <a:r>
              <a:rPr kumimoji="1" lang="ko-KR" altLang="en-US" dirty="0"/>
              <a:t> 가지고 파일의 한 블록으로 추상화 해서</a:t>
            </a:r>
            <a:r>
              <a:rPr kumimoji="1" lang="en-US" altLang="ko-KR" dirty="0"/>
              <a:t>,</a:t>
            </a:r>
            <a:r>
              <a:rPr kumimoji="1" lang="ko-KR" altLang="en-US" dirty="0"/>
              <a:t> 이것을 그대로 </a:t>
            </a:r>
            <a:r>
              <a:rPr kumimoji="1" lang="en-US" altLang="ko-KR" dirty="0"/>
              <a:t>I/O request queue</a:t>
            </a:r>
            <a:r>
              <a:rPr kumimoji="1" lang="ko-KR" altLang="en-US" dirty="0"/>
              <a:t>에 넣겠다는 겁니다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이렇게 만든 </a:t>
            </a:r>
            <a:r>
              <a:rPr kumimoji="1" lang="en-US" altLang="ko-KR" dirty="0"/>
              <a:t>queue</a:t>
            </a:r>
            <a:r>
              <a:rPr kumimoji="1" lang="ko-KR" altLang="en-US" dirty="0"/>
              <a:t>가 이제 </a:t>
            </a:r>
            <a:r>
              <a:rPr kumimoji="1" lang="en-US" altLang="ko-KR" dirty="0"/>
              <a:t>Cross</a:t>
            </a:r>
            <a:r>
              <a:rPr kumimoji="1" lang="ko-KR" altLang="en-US" dirty="0"/>
              <a:t> </a:t>
            </a:r>
            <a:r>
              <a:rPr kumimoji="1" lang="en-US" altLang="ko-KR" dirty="0"/>
              <a:t>FS</a:t>
            </a:r>
            <a:r>
              <a:rPr kumimoji="1" lang="ko-KR" altLang="en-US" dirty="0"/>
              <a:t>에서 말하는 </a:t>
            </a:r>
            <a:r>
              <a:rPr kumimoji="1" lang="en-US" altLang="ko-KR" dirty="0"/>
              <a:t>FD-queue</a:t>
            </a:r>
            <a:r>
              <a:rPr kumimoji="1" lang="ko-KR" altLang="en-US" dirty="0"/>
              <a:t>가 됩니다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이 </a:t>
            </a:r>
            <a:r>
              <a:rPr kumimoji="1" lang="en-US" altLang="ko-KR" dirty="0"/>
              <a:t>FD-queue</a:t>
            </a:r>
            <a:r>
              <a:rPr kumimoji="1" lang="ko-KR" altLang="en-US" dirty="0"/>
              <a:t>는 같은 블록에 대한 </a:t>
            </a:r>
            <a:r>
              <a:rPr kumimoji="1" lang="en-US" altLang="ko-KR" dirty="0"/>
              <a:t>IO</a:t>
            </a:r>
            <a:r>
              <a:rPr kumimoji="1" lang="ko-KR" altLang="en-US" dirty="0"/>
              <a:t>에 대해서는 같은 큐에 </a:t>
            </a:r>
            <a:r>
              <a:rPr kumimoji="1" lang="en-US" altLang="ko-KR" dirty="0" err="1"/>
              <a:t>fd</a:t>
            </a:r>
            <a:r>
              <a:rPr kumimoji="1" lang="ko-KR" altLang="en-US" dirty="0"/>
              <a:t>가 들어가게 되고</a:t>
            </a:r>
            <a:r>
              <a:rPr kumimoji="1" lang="en-US" altLang="ko-KR" dirty="0"/>
              <a:t>,</a:t>
            </a:r>
          </a:p>
          <a:p>
            <a:r>
              <a:rPr kumimoji="1" lang="ko-KR" altLang="en-US" dirty="0"/>
              <a:t>다른 블록에 대한 </a:t>
            </a:r>
            <a:r>
              <a:rPr kumimoji="1" lang="en-US" altLang="ko-KR" dirty="0"/>
              <a:t>IO</a:t>
            </a:r>
            <a:r>
              <a:rPr kumimoji="1" lang="ko-KR" altLang="en-US" dirty="0"/>
              <a:t>의 경우에 다른 큐에 </a:t>
            </a:r>
            <a:r>
              <a:rPr kumimoji="1" lang="en-US" altLang="ko-KR" dirty="0" err="1"/>
              <a:t>fd</a:t>
            </a:r>
            <a:r>
              <a:rPr kumimoji="1" lang="ko-KR" altLang="en-US" dirty="0"/>
              <a:t>가 들어가게 됩니다</a:t>
            </a:r>
            <a:r>
              <a:rPr kumimoji="1" lang="en-US" altLang="ko-KR" dirty="0"/>
              <a:t>.</a:t>
            </a:r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14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443756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그런데 이제 한가지 궁금점이</a:t>
            </a:r>
            <a:endParaRPr kumimoji="1" lang="en-US" altLang="ko-KR" dirty="0"/>
          </a:p>
          <a:p>
            <a:r>
              <a:rPr kumimoji="1" lang="ko-KR" altLang="en-US" dirty="0"/>
              <a:t>그렇게 되면</a:t>
            </a:r>
            <a:r>
              <a:rPr kumimoji="1" lang="en-US" altLang="ko-KR" dirty="0"/>
              <a:t>, overlapping block</a:t>
            </a:r>
            <a:r>
              <a:rPr kumimoji="1" lang="ko-KR" altLang="en-US" dirty="0"/>
              <a:t>에 대해서</a:t>
            </a:r>
            <a:r>
              <a:rPr kumimoji="1" lang="en-US" altLang="ko-KR" dirty="0"/>
              <a:t>, 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15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8630590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DRAM</a:t>
            </a:r>
            <a:r>
              <a:rPr kumimoji="1" lang="ko-KR" altLang="en-US" dirty="0"/>
              <a:t>과 </a:t>
            </a:r>
            <a:r>
              <a:rPr kumimoji="1" lang="en-US" altLang="ko-KR" dirty="0"/>
              <a:t>PCM, NAND</a:t>
            </a:r>
            <a:r>
              <a:rPr kumimoji="1" lang="ko-KR" altLang="en-US" dirty="0"/>
              <a:t>간의 속도차이가 몇배가 나는지 설명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16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870688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DRAM</a:t>
            </a:r>
            <a:r>
              <a:rPr kumimoji="1" lang="ko-KR" altLang="en-US" dirty="0"/>
              <a:t>과 </a:t>
            </a:r>
            <a:r>
              <a:rPr kumimoji="1" lang="en-US" altLang="ko-KR" dirty="0"/>
              <a:t>PCM, NAND</a:t>
            </a:r>
            <a:r>
              <a:rPr kumimoji="1" lang="ko-KR" altLang="en-US" dirty="0"/>
              <a:t>간의 속도차이가 몇배가 나는지 설명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17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4315328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DRAM</a:t>
            </a:r>
            <a:r>
              <a:rPr kumimoji="1" lang="ko-KR" altLang="en-US" dirty="0"/>
              <a:t>과 </a:t>
            </a:r>
            <a:r>
              <a:rPr kumimoji="1" lang="en-US" altLang="ko-KR" dirty="0"/>
              <a:t>PCM, NAND</a:t>
            </a:r>
            <a:r>
              <a:rPr kumimoji="1" lang="ko-KR" altLang="en-US" dirty="0"/>
              <a:t>간의 속도차이가 몇배가 나는지 설명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18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5057156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OS</a:t>
            </a:r>
            <a:r>
              <a:rPr kumimoji="1" lang="ko-KR" altLang="en-US" dirty="0"/>
              <a:t> </a:t>
            </a:r>
            <a:r>
              <a:rPr kumimoji="1" lang="en-US" altLang="ko-KR" dirty="0"/>
              <a:t>generates</a:t>
            </a:r>
            <a:r>
              <a:rPr kumimoji="1" lang="ko-KR" altLang="en-US" dirty="0"/>
              <a:t> </a:t>
            </a:r>
            <a:r>
              <a:rPr kumimoji="1" lang="en-US" altLang="ko-KR" dirty="0"/>
              <a:t>random</a:t>
            </a:r>
            <a:r>
              <a:rPr kumimoji="1" lang="ko-KR" altLang="en-US" dirty="0"/>
              <a:t> </a:t>
            </a:r>
            <a:r>
              <a:rPr kumimoji="1" lang="en-US" altLang="ko-KR" dirty="0"/>
              <a:t>128-bit</a:t>
            </a:r>
            <a:r>
              <a:rPr kumimoji="1" lang="ko-KR" altLang="en-US" dirty="0"/>
              <a:t> </a:t>
            </a:r>
            <a:r>
              <a:rPr kumimoji="1" lang="en-US" altLang="ko-KR" dirty="0"/>
              <a:t>unique ID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19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259353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This is the outline</a:t>
            </a:r>
            <a:r>
              <a:rPr lang="en-US" altLang="ko-KR" baseline="0" dirty="0"/>
              <a:t> on my talk.</a:t>
            </a:r>
          </a:p>
          <a:p>
            <a:r>
              <a:rPr lang="en-US" altLang="ko-KR" baseline="0" dirty="0"/>
              <a:t>First, I will describe garbage Collection overhead in SSDs and Multi-Streamed SSD</a:t>
            </a:r>
          </a:p>
          <a:p>
            <a:r>
              <a:rPr lang="en-US" altLang="ko-KR" baseline="0" dirty="0"/>
              <a:t>Then, the details of </a:t>
            </a:r>
            <a:r>
              <a:rPr lang="en-US" altLang="ko-KR" baseline="0" dirty="0" err="1"/>
              <a:t>PCStream</a:t>
            </a:r>
            <a:r>
              <a:rPr lang="en-US" altLang="ko-KR" baseline="0" dirty="0"/>
              <a:t> design and analysis results are presented. </a:t>
            </a:r>
          </a:p>
          <a:p>
            <a:r>
              <a:rPr lang="en-US" altLang="ko-KR" baseline="0" dirty="0"/>
              <a:t>Finally, I will conclude my talk.</a:t>
            </a:r>
            <a:endParaRPr lang="en-US" altLang="ko-KR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0742895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DRAM</a:t>
            </a:r>
            <a:r>
              <a:rPr kumimoji="1" lang="ko-KR" altLang="en-US" dirty="0"/>
              <a:t>과 </a:t>
            </a:r>
            <a:r>
              <a:rPr kumimoji="1" lang="en-US" altLang="ko-KR" dirty="0"/>
              <a:t>PCM, NAND</a:t>
            </a:r>
            <a:r>
              <a:rPr kumimoji="1" lang="ko-KR" altLang="en-US" dirty="0"/>
              <a:t>간의 속도차이가 몇배가 나는지 설명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20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7967185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DRAM</a:t>
            </a:r>
            <a:r>
              <a:rPr kumimoji="1" lang="ko-KR" altLang="en-US" dirty="0"/>
              <a:t>과 </a:t>
            </a:r>
            <a:r>
              <a:rPr kumimoji="1" lang="en-US" altLang="ko-KR" dirty="0"/>
              <a:t>PCM, NAND</a:t>
            </a:r>
            <a:r>
              <a:rPr kumimoji="1" lang="ko-KR" altLang="en-US" dirty="0"/>
              <a:t>간의 속도차이가 몇배가 나는지 설명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21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1796736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CrossFS-ioctl</a:t>
            </a:r>
            <a:r>
              <a:rPr lang="en-US" altLang="ko-KR" dirty="0"/>
              <a:t> uses IOCTL commands bypassing VFS but with OS traps, whereas </a:t>
            </a:r>
            <a:r>
              <a:rPr lang="en-US" altLang="ko-KR" dirty="0" err="1"/>
              <a:t>CrossFS</a:t>
            </a:r>
            <a:r>
              <a:rPr lang="en-US" altLang="ko-KR" dirty="0"/>
              <a:t>-direct avoids OS traps and VFS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22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0125863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DRAM</a:t>
            </a:r>
            <a:r>
              <a:rPr kumimoji="1" lang="ko-KR" altLang="en-US" dirty="0"/>
              <a:t>과 </a:t>
            </a:r>
            <a:r>
              <a:rPr kumimoji="1" lang="en-US" altLang="ko-KR" dirty="0"/>
              <a:t>PCM, NAND</a:t>
            </a:r>
            <a:r>
              <a:rPr kumimoji="1" lang="ko-KR" altLang="en-US" dirty="0"/>
              <a:t>간의 속도차이가 몇배가 나는지 설명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23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9181818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CrossFS-ioctl</a:t>
            </a:r>
            <a:r>
              <a:rPr lang="en-US" altLang="ko-KR" dirty="0"/>
              <a:t> uses IOCTL commands bypassing VFS but with OS traps, whereas </a:t>
            </a:r>
            <a:r>
              <a:rPr lang="en-US" altLang="ko-KR" dirty="0" err="1"/>
              <a:t>CrossFS</a:t>
            </a:r>
            <a:r>
              <a:rPr lang="en-US" altLang="ko-KR" dirty="0"/>
              <a:t>-direct avoids OS traps and VFS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24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6169275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DRAM</a:t>
            </a:r>
            <a:r>
              <a:rPr kumimoji="1" lang="ko-KR" altLang="en-US" dirty="0"/>
              <a:t>과 </a:t>
            </a:r>
            <a:r>
              <a:rPr kumimoji="1" lang="en-US" altLang="ko-KR" dirty="0"/>
              <a:t>PCM, NAND</a:t>
            </a:r>
            <a:r>
              <a:rPr kumimoji="1" lang="ko-KR" altLang="en-US" dirty="0"/>
              <a:t>간의 속도차이가 몇배가 나는지 설명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25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2113871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DRAM</a:t>
            </a:r>
            <a:r>
              <a:rPr kumimoji="1" lang="ko-KR" altLang="en-US" dirty="0"/>
              <a:t>과 </a:t>
            </a:r>
            <a:r>
              <a:rPr kumimoji="1" lang="en-US" altLang="ko-KR" dirty="0"/>
              <a:t>PCM, NAND</a:t>
            </a:r>
            <a:r>
              <a:rPr kumimoji="1" lang="ko-KR" altLang="en-US" dirty="0"/>
              <a:t>간의 속도차이가 몇배가 나는지 설명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26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7842343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ko-KR" sz="1300" dirty="0"/>
              <a:t>Let me begin my presentation.</a:t>
            </a:r>
          </a:p>
          <a:p>
            <a:r>
              <a:rPr lang="en-US" altLang="ko-KR" sz="1300" dirty="0"/>
              <a:t>Today I will give a presentation on “</a:t>
            </a:r>
            <a:r>
              <a:rPr kumimoji="1" lang="en-US" altLang="ko-KR" dirty="0">
                <a:ea typeface="GungSeo" pitchFamily="2" charset="-127"/>
              </a:rPr>
              <a:t>Fully Automatic Stream Management for Multi-Streamed SSDs Using Program Contexts</a:t>
            </a:r>
            <a:r>
              <a:rPr lang="en-US" altLang="ko-KR" sz="1300" dirty="0"/>
              <a:t>”</a:t>
            </a:r>
            <a:endParaRPr lang="ko-KR" altLang="ko-KR" sz="1300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28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6018409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DRAM</a:t>
            </a:r>
            <a:r>
              <a:rPr kumimoji="1" lang="ko-KR" altLang="en-US" dirty="0"/>
              <a:t>과 </a:t>
            </a:r>
            <a:r>
              <a:rPr kumimoji="1" lang="en-US" altLang="ko-KR" dirty="0"/>
              <a:t>PCM, NAND</a:t>
            </a:r>
            <a:r>
              <a:rPr kumimoji="1" lang="ko-KR" altLang="en-US" dirty="0"/>
              <a:t>간의 속도차이가 몇배가 나는지 설명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29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7974181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DRAM</a:t>
            </a:r>
            <a:r>
              <a:rPr kumimoji="1" lang="ko-KR" altLang="en-US" dirty="0"/>
              <a:t>과 </a:t>
            </a:r>
            <a:r>
              <a:rPr kumimoji="1" lang="en-US" altLang="ko-KR" dirty="0"/>
              <a:t>PCM, NAND</a:t>
            </a:r>
            <a:r>
              <a:rPr kumimoji="1" lang="ko-KR" altLang="en-US" dirty="0"/>
              <a:t>간의 속도차이가 몇배가 나는지 설명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30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452909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노트 개체 틀 1">
            <a:extLst>
              <a:ext uri="{FF2B5EF4-FFF2-40B4-BE49-F238E27FC236}">
                <a16:creationId xmlns:a16="http://schemas.microsoft.com/office/drawing/2014/main" id="{7C9E7241-099D-4F77-97B8-4D6690C951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 논문에서 말하는 </a:t>
            </a:r>
            <a:r>
              <a:rPr lang="en-US" altLang="ko-KR" dirty="0"/>
              <a:t>Concurrency </a:t>
            </a:r>
            <a:r>
              <a:rPr lang="ko-KR" altLang="en-US" dirty="0"/>
              <a:t>성능에서 </a:t>
            </a:r>
            <a:r>
              <a:rPr lang="en-US" altLang="ko-KR" dirty="0"/>
              <a:t>3</a:t>
            </a:r>
            <a:r>
              <a:rPr lang="ko-KR" altLang="en-US" dirty="0"/>
              <a:t>가지 </a:t>
            </a:r>
            <a:r>
              <a:rPr lang="en-US" altLang="ko-KR" dirty="0"/>
              <a:t>Main Bottle neck</a:t>
            </a:r>
            <a:r>
              <a:rPr lang="ko-KR" altLang="en-US" dirty="0"/>
              <a:t>이 있습니다</a:t>
            </a:r>
            <a:endParaRPr lang="en-US" altLang="ko-KR" dirty="0"/>
          </a:p>
          <a:p>
            <a:r>
              <a:rPr lang="ko-KR" altLang="en-US" dirty="0"/>
              <a:t>먼저 그림은 </a:t>
            </a:r>
            <a:r>
              <a:rPr lang="en-US" altLang="ko-KR" dirty="0"/>
              <a:t>2</a:t>
            </a:r>
            <a:r>
              <a:rPr lang="ko-KR" altLang="en-US" dirty="0"/>
              <a:t>개의 쓰레드가 한 개의 공유파일에 접근하려고 하는데</a:t>
            </a:r>
            <a:r>
              <a:rPr lang="en-US" altLang="ko-KR" dirty="0"/>
              <a:t>, </a:t>
            </a:r>
            <a:r>
              <a:rPr lang="ko-KR" altLang="en-US" dirty="0"/>
              <a:t>이때 서로 다른 블록에 접근하려고 합니다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System Call </a:t>
            </a:r>
            <a:r>
              <a:rPr lang="ko-KR" altLang="en-US" dirty="0"/>
              <a:t>을 먼저 호출합니다</a:t>
            </a:r>
            <a:r>
              <a:rPr lang="en-US" altLang="ko-KR" dirty="0"/>
              <a:t>, Trap</a:t>
            </a:r>
            <a:r>
              <a:rPr lang="ko-KR" altLang="en-US" dirty="0"/>
              <a:t>이 걸리게 되고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서로 다른 블록임에도 불구하고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ko-KR" altLang="en-US" dirty="0" err="1"/>
              <a:t>아이노드</a:t>
            </a:r>
            <a:r>
              <a:rPr lang="ko-KR" altLang="en-US" dirty="0"/>
              <a:t> 레벨에서 </a:t>
            </a:r>
            <a:r>
              <a:rPr lang="ko-KR" altLang="en-US" dirty="0" err="1"/>
              <a:t>락이</a:t>
            </a:r>
            <a:r>
              <a:rPr lang="ko-KR" altLang="en-US" dirty="0"/>
              <a:t> 잡히게 되고</a:t>
            </a:r>
            <a:r>
              <a:rPr lang="en-US" altLang="ko-KR" dirty="0"/>
              <a:t>,</a:t>
            </a:r>
          </a:p>
          <a:p>
            <a:endParaRPr lang="en-US" altLang="ko-KR" dirty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31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9441869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32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743446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노트 개체 틀 1">
            <a:extLst>
              <a:ext uri="{FF2B5EF4-FFF2-40B4-BE49-F238E27FC236}">
                <a16:creationId xmlns:a16="http://schemas.microsoft.com/office/drawing/2014/main" id="{8B9A7901-B9A3-423A-A415-AD8CF7E70B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r>
              <a:rPr lang="ko-KR" altLang="en-US" dirty="0"/>
              <a:t>개의 </a:t>
            </a:r>
            <a:r>
              <a:rPr lang="en-US" altLang="ko-KR" dirty="0"/>
              <a:t>Main </a:t>
            </a:r>
            <a:r>
              <a:rPr lang="en-US" altLang="ko-KR" dirty="0" err="1"/>
              <a:t>BottleNeck</a:t>
            </a:r>
            <a:r>
              <a:rPr lang="en-US" altLang="ko-KR" dirty="0"/>
              <a:t> </a:t>
            </a:r>
            <a:r>
              <a:rPr lang="ko-KR" altLang="en-US" dirty="0"/>
              <a:t>이 있었는데</a:t>
            </a:r>
            <a:r>
              <a:rPr lang="en-US" altLang="ko-KR" dirty="0"/>
              <a:t>, </a:t>
            </a:r>
            <a:r>
              <a:rPr lang="ko-KR" altLang="en-US" dirty="0"/>
              <a:t>마지막 하나는 </a:t>
            </a:r>
            <a:r>
              <a:rPr lang="ko-KR" altLang="en-US" dirty="0" err="1"/>
              <a:t>하드웨어적인</a:t>
            </a:r>
            <a:r>
              <a:rPr lang="ko-KR" altLang="en-US" dirty="0"/>
              <a:t> 관점입니다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ko-KR" altLang="en-US" dirty="0"/>
              <a:t>최근 스토리지 디바이스에 </a:t>
            </a:r>
            <a:r>
              <a:rPr lang="en-US" altLang="ko-KR" dirty="0"/>
              <a:t>SSD</a:t>
            </a:r>
            <a:r>
              <a:rPr lang="ko-KR" altLang="en-US" dirty="0"/>
              <a:t>말고도 </a:t>
            </a:r>
            <a:r>
              <a:rPr lang="en-US" altLang="ko-KR" dirty="0"/>
              <a:t>NVM</a:t>
            </a:r>
            <a:r>
              <a:rPr lang="ko-KR" altLang="en-US" dirty="0"/>
              <a:t>을 사용하는 경우가 많아졌고</a:t>
            </a:r>
            <a:r>
              <a:rPr lang="en-US" altLang="ko-KR" dirty="0"/>
              <a:t>,</a:t>
            </a:r>
            <a:r>
              <a:rPr lang="ko-KR" altLang="en-US" dirty="0"/>
              <a:t> 성능도 빵빵한데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소프트웨어가 그것을 적절히 활용하지 못하고 있다는 주장입니다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구체적으로</a:t>
            </a:r>
            <a:r>
              <a:rPr lang="en-US" altLang="ko-KR" dirty="0"/>
              <a:t>, Lack support for leveraging host and device level compute </a:t>
            </a:r>
            <a:r>
              <a:rPr lang="ko-KR" altLang="en-US" dirty="0"/>
              <a:t>에서</a:t>
            </a:r>
            <a:r>
              <a:rPr lang="en-US" altLang="ko-KR" dirty="0"/>
              <a:t>,. Device CPU</a:t>
            </a:r>
            <a:r>
              <a:rPr lang="ko-KR" altLang="en-US" dirty="0"/>
              <a:t>와 </a:t>
            </a:r>
            <a:r>
              <a:rPr lang="en-US" altLang="ko-KR" dirty="0" err="1"/>
              <a:t>HostCPU</a:t>
            </a:r>
            <a:r>
              <a:rPr lang="ko-KR" altLang="en-US" dirty="0"/>
              <a:t>가 엄청난 차이가 있는데</a:t>
            </a:r>
            <a:r>
              <a:rPr lang="en-US" altLang="ko-KR" dirty="0"/>
              <a:t>,</a:t>
            </a:r>
          </a:p>
          <a:p>
            <a:pPr marL="0" indent="0">
              <a:buNone/>
            </a:pPr>
            <a:r>
              <a:rPr lang="ko-KR" altLang="en-US" dirty="0"/>
              <a:t>기존에 있는 </a:t>
            </a:r>
            <a:r>
              <a:rPr lang="en-US" altLang="ko-KR" dirty="0"/>
              <a:t>FS</a:t>
            </a:r>
            <a:r>
              <a:rPr lang="ko-KR" altLang="en-US" dirty="0"/>
              <a:t>들은 호스트</a:t>
            </a:r>
            <a:r>
              <a:rPr lang="en-US" altLang="ko-KR" dirty="0"/>
              <a:t>CPU</a:t>
            </a:r>
            <a:r>
              <a:rPr lang="ko-KR" altLang="en-US" dirty="0"/>
              <a:t>와 </a:t>
            </a:r>
            <a:r>
              <a:rPr lang="en-US" altLang="ko-KR" dirty="0" err="1"/>
              <a:t>DeviceCPU</a:t>
            </a:r>
            <a:r>
              <a:rPr lang="ko-KR" altLang="en-US" dirty="0"/>
              <a:t>간에 성능 분배를</a:t>
            </a:r>
            <a:r>
              <a:rPr lang="en-US" altLang="ko-KR" dirty="0"/>
              <a:t>, Utilize</a:t>
            </a:r>
            <a:r>
              <a:rPr lang="ko-KR" altLang="en-US" dirty="0"/>
              <a:t>를 하지 </a:t>
            </a:r>
            <a:r>
              <a:rPr lang="ko-KR" altLang="en-US" dirty="0" err="1"/>
              <a:t>못한다는것이</a:t>
            </a:r>
            <a:r>
              <a:rPr lang="ko-KR" altLang="en-US" dirty="0"/>
              <a:t> 마지막 </a:t>
            </a:r>
            <a:r>
              <a:rPr lang="en-US" altLang="ko-KR" dirty="0"/>
              <a:t>Bottleneck 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122239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NVM</a:t>
            </a:r>
            <a:r>
              <a:rPr kumimoji="1" lang="ko-KR" altLang="en-US" dirty="0"/>
              <a:t>은 </a:t>
            </a:r>
            <a:r>
              <a:rPr kumimoji="1" lang="en-US" altLang="ko-KR" dirty="0"/>
              <a:t>DRAM</a:t>
            </a:r>
            <a:r>
              <a:rPr kumimoji="1" lang="ko-KR" altLang="en-US" dirty="0"/>
              <a:t>보다 용량이 크고 </a:t>
            </a:r>
            <a:r>
              <a:rPr kumimoji="1" lang="en-US" altLang="ko-KR" dirty="0"/>
              <a:t>storage</a:t>
            </a:r>
            <a:r>
              <a:rPr kumimoji="1" lang="ko-KR" altLang="en-US" dirty="0"/>
              <a:t>보다 속도가 빠르다</a:t>
            </a:r>
            <a:r>
              <a:rPr kumimoji="1" lang="en-US" altLang="ko-KR" dirty="0"/>
              <a:t>. </a:t>
            </a:r>
            <a:r>
              <a:rPr kumimoji="1" lang="ko-KR" altLang="en-US" dirty="0"/>
              <a:t>영구적인 데이터를 접근할 때 메모리에 접근할 때처럼 </a:t>
            </a:r>
            <a:r>
              <a:rPr kumimoji="1" lang="en-US" altLang="ko-KR" dirty="0"/>
              <a:t>byte</a:t>
            </a:r>
            <a:r>
              <a:rPr kumimoji="1" lang="ko-KR" altLang="en-US" dirty="0"/>
              <a:t>단위로 접근이 가능하다 그래서 메모리와 스토리지 간의 페이지 블록 단위의 접근을 없앨 수 있다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862369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기존에 존재하는 </a:t>
            </a:r>
            <a:r>
              <a:rPr kumimoji="1" lang="en-US" altLang="ko-KR" dirty="0" err="1"/>
              <a:t>KernelFS</a:t>
            </a:r>
            <a:r>
              <a:rPr kumimoji="1" lang="en-US" altLang="ko-KR" dirty="0"/>
              <a:t>, </a:t>
            </a:r>
            <a:r>
              <a:rPr kumimoji="1" lang="en-US" altLang="ko-KR" dirty="0" err="1"/>
              <a:t>UserFS</a:t>
            </a:r>
            <a:r>
              <a:rPr kumimoji="1" lang="en-US" altLang="ko-KR" dirty="0"/>
              <a:t>, Firmware FS</a:t>
            </a:r>
            <a:r>
              <a:rPr kumimoji="1" lang="ko-KR" altLang="en-US" dirty="0"/>
              <a:t>구조인데</a:t>
            </a:r>
            <a:r>
              <a:rPr kumimoji="1" lang="en-US" altLang="ko-KR" dirty="0"/>
              <a:t>,</a:t>
            </a:r>
          </a:p>
          <a:p>
            <a:r>
              <a:rPr kumimoji="1" lang="ko-KR" altLang="en-US" dirty="0"/>
              <a:t>기본적으로 </a:t>
            </a:r>
            <a:r>
              <a:rPr kumimoji="1" lang="en-US" altLang="ko-KR" dirty="0" err="1"/>
              <a:t>KernelFS</a:t>
            </a:r>
            <a:r>
              <a:rPr kumimoji="1" lang="ko-KR" altLang="en-US" dirty="0"/>
              <a:t>는 </a:t>
            </a:r>
            <a:r>
              <a:rPr kumimoji="1" lang="en-US" altLang="ko-KR" dirty="0"/>
              <a:t>Kernel</a:t>
            </a:r>
            <a:r>
              <a:rPr kumimoji="1" lang="ko-KR" altLang="en-US" dirty="0"/>
              <a:t>을 통해서</a:t>
            </a:r>
            <a:r>
              <a:rPr kumimoji="1" lang="en-US" altLang="ko-KR" dirty="0"/>
              <a:t>, Trap</a:t>
            </a:r>
            <a:r>
              <a:rPr kumimoji="1" lang="ko-KR" altLang="en-US" dirty="0"/>
              <a:t>을 거쳐 스토리지로 내려갑니다</a:t>
            </a:r>
            <a:r>
              <a:rPr kumimoji="1" lang="en-US" altLang="ko-KR" dirty="0"/>
              <a:t>. Direct Access</a:t>
            </a:r>
            <a:r>
              <a:rPr kumimoji="1" lang="ko-KR" altLang="en-US" dirty="0"/>
              <a:t>는 안되고 있죠</a:t>
            </a:r>
            <a:endParaRPr kumimoji="1" lang="en-US" altLang="ko-KR" dirty="0"/>
          </a:p>
          <a:p>
            <a:r>
              <a:rPr kumimoji="1" lang="en-US" altLang="ko-KR" dirty="0" err="1"/>
              <a:t>UserFS</a:t>
            </a:r>
            <a:r>
              <a:rPr kumimoji="1" lang="ko-KR" altLang="en-US" dirty="0"/>
              <a:t>의 경우</a:t>
            </a:r>
            <a:r>
              <a:rPr kumimoji="1" lang="en-US" altLang="ko-KR" dirty="0"/>
              <a:t>, Application level</a:t>
            </a:r>
            <a:r>
              <a:rPr kumimoji="1" lang="ko-KR" altLang="en-US" dirty="0"/>
              <a:t>에서 </a:t>
            </a:r>
            <a:r>
              <a:rPr kumimoji="1" lang="en-US" altLang="ko-KR" dirty="0"/>
              <a:t>FS</a:t>
            </a:r>
            <a:r>
              <a:rPr kumimoji="1" lang="ko-KR" altLang="en-US" dirty="0"/>
              <a:t>를 구현하는데</a:t>
            </a:r>
            <a:r>
              <a:rPr kumimoji="1" lang="en-US" altLang="ko-KR" dirty="0"/>
              <a:t>, Data </a:t>
            </a:r>
            <a:r>
              <a:rPr kumimoji="1" lang="ko-KR" altLang="en-US" dirty="0"/>
              <a:t>에 관한 </a:t>
            </a:r>
            <a:r>
              <a:rPr kumimoji="1" lang="en-US" altLang="ko-KR" dirty="0"/>
              <a:t>operations</a:t>
            </a:r>
            <a:r>
              <a:rPr kumimoji="1" lang="ko-KR" altLang="en-US" dirty="0"/>
              <a:t>들은 </a:t>
            </a:r>
            <a:r>
              <a:rPr kumimoji="1" lang="en-US" altLang="ko-KR" dirty="0"/>
              <a:t>Direct</a:t>
            </a:r>
            <a:r>
              <a:rPr kumimoji="1" lang="ko-KR" altLang="en-US" dirty="0"/>
              <a:t>하게 가는데</a:t>
            </a:r>
            <a:r>
              <a:rPr kumimoji="1" lang="en-US" altLang="ko-KR" dirty="0"/>
              <a:t>, Control </a:t>
            </a:r>
            <a:r>
              <a:rPr kumimoji="1" lang="ko-KR" altLang="en-US" dirty="0"/>
              <a:t>부분에서는 </a:t>
            </a:r>
            <a:r>
              <a:rPr kumimoji="1" lang="en-US" altLang="ko-KR" dirty="0"/>
              <a:t>Application</a:t>
            </a:r>
            <a:r>
              <a:rPr kumimoji="1" lang="ko-KR" altLang="en-US" dirty="0"/>
              <a:t>레벨이다 보니 </a:t>
            </a:r>
            <a:r>
              <a:rPr kumimoji="1" lang="en-US" altLang="ko-KR" dirty="0"/>
              <a:t>OS, </a:t>
            </a:r>
            <a:r>
              <a:rPr kumimoji="1" lang="ko-KR" altLang="en-US" dirty="0"/>
              <a:t>혹은 </a:t>
            </a:r>
            <a:r>
              <a:rPr kumimoji="1" lang="en-US" altLang="ko-KR" dirty="0"/>
              <a:t>Trusted FS Server </a:t>
            </a:r>
            <a:r>
              <a:rPr kumimoji="1" lang="ko-KR" altLang="en-US" dirty="0"/>
              <a:t>를 통해서 데이터 이외의 명령들은</a:t>
            </a:r>
            <a:endParaRPr kumimoji="1" lang="en-US" altLang="ko-KR" dirty="0"/>
          </a:p>
          <a:p>
            <a:r>
              <a:rPr kumimoji="1" lang="ko-KR" altLang="en-US" dirty="0"/>
              <a:t>신뢰성을 얻은 다음 </a:t>
            </a:r>
            <a:r>
              <a:rPr kumimoji="1" lang="en-US" altLang="ko-KR" dirty="0"/>
              <a:t>Storage</a:t>
            </a:r>
            <a:r>
              <a:rPr kumimoji="1" lang="ko-KR" altLang="en-US" dirty="0"/>
              <a:t>로 접근이 됩니다</a:t>
            </a:r>
            <a:r>
              <a:rPr kumimoji="1" lang="en-US" altLang="ko-KR" dirty="0"/>
              <a:t>.</a:t>
            </a:r>
          </a:p>
          <a:p>
            <a:r>
              <a:rPr kumimoji="1" lang="en-US" altLang="ko-KR" dirty="0" err="1"/>
              <a:t>FirmwareFS</a:t>
            </a:r>
            <a:r>
              <a:rPr kumimoji="1" lang="ko-KR" altLang="en-US" dirty="0"/>
              <a:t>의 경우</a:t>
            </a:r>
            <a:r>
              <a:rPr kumimoji="1" lang="en-US" altLang="ko-KR" dirty="0"/>
              <a:t>, </a:t>
            </a:r>
            <a:r>
              <a:rPr kumimoji="1" lang="ko-KR" altLang="en-US" dirty="0"/>
              <a:t>아예 </a:t>
            </a:r>
            <a:r>
              <a:rPr kumimoji="1" lang="en-US" altLang="ko-KR" dirty="0"/>
              <a:t>FS</a:t>
            </a:r>
            <a:r>
              <a:rPr kumimoji="1" lang="ko-KR" altLang="en-US" dirty="0"/>
              <a:t>를 스토리지 레벨로 </a:t>
            </a:r>
            <a:r>
              <a:rPr kumimoji="1" lang="ko-KR" altLang="en-US" dirty="0" err="1"/>
              <a:t>내려버린것인데요</a:t>
            </a:r>
            <a:r>
              <a:rPr kumimoji="1" lang="en-US" altLang="ko-KR" dirty="0"/>
              <a:t>, </a:t>
            </a:r>
            <a:r>
              <a:rPr kumimoji="1" lang="ko-KR" altLang="en-US" dirty="0"/>
              <a:t>이때는 </a:t>
            </a:r>
            <a:r>
              <a:rPr kumimoji="1" lang="en-US" altLang="ko-KR" dirty="0"/>
              <a:t>Storage </a:t>
            </a:r>
            <a:r>
              <a:rPr kumimoji="1" lang="ko-KR" altLang="en-US" dirty="0"/>
              <a:t>자원을 사용하게 된다는 단점이 있다고 </a:t>
            </a:r>
            <a:r>
              <a:rPr kumimoji="1" lang="en-US" altLang="ko-KR" dirty="0"/>
              <a:t>Motivation </a:t>
            </a:r>
            <a:r>
              <a:rPr kumimoji="1" lang="ko-KR" altLang="en-US" dirty="0"/>
              <a:t>부분에서 저자가 언급했습니다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227872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자 그래서 정리를 해보자면</a:t>
            </a:r>
            <a:r>
              <a:rPr kumimoji="1" lang="en-US" altLang="ko-KR" dirty="0"/>
              <a:t>,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52568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 err="1"/>
              <a:t>이쯤되면</a:t>
            </a:r>
            <a:r>
              <a:rPr kumimoji="1" lang="ko-KR" altLang="en-US" dirty="0"/>
              <a:t> 이런 생각이 듭니다</a:t>
            </a:r>
            <a:r>
              <a:rPr kumimoji="1" lang="en-US" altLang="ko-KR" dirty="0"/>
              <a:t>.</a:t>
            </a:r>
          </a:p>
          <a:p>
            <a:r>
              <a:rPr kumimoji="1" lang="en-US" altLang="ko-KR" dirty="0"/>
              <a:t>??? : “</a:t>
            </a:r>
            <a:r>
              <a:rPr kumimoji="1" lang="ko-KR" altLang="en-US" dirty="0"/>
              <a:t>참 건방지네</a:t>
            </a:r>
            <a:r>
              <a:rPr kumimoji="1" lang="en-US" altLang="ko-KR" dirty="0"/>
              <a:t>? </a:t>
            </a:r>
            <a:r>
              <a:rPr kumimoji="1" lang="ko-KR" altLang="en-US" dirty="0"/>
              <a:t>그래서 얼마나 좋아졌는데</a:t>
            </a:r>
            <a:r>
              <a:rPr kumimoji="1" lang="en-US" altLang="ko-KR" dirty="0"/>
              <a:t>? </a:t>
            </a:r>
            <a:r>
              <a:rPr kumimoji="1" lang="ko-KR" altLang="en-US" dirty="0"/>
              <a:t>또</a:t>
            </a:r>
            <a:r>
              <a:rPr kumimoji="1" lang="en-US" altLang="ko-KR" dirty="0"/>
              <a:t> </a:t>
            </a:r>
            <a:r>
              <a:rPr kumimoji="1" lang="ko-KR" altLang="en-US" dirty="0"/>
              <a:t>어떻게 설계를 했는데</a:t>
            </a:r>
            <a:r>
              <a:rPr kumimoji="1" lang="en-US" altLang="ko-KR" dirty="0"/>
              <a:t>?”</a:t>
            </a:r>
          </a:p>
          <a:p>
            <a:r>
              <a:rPr kumimoji="1" lang="ko-KR" altLang="en-US" dirty="0"/>
              <a:t>라는 생각이 드는데요</a:t>
            </a:r>
            <a:r>
              <a:rPr kumimoji="1" lang="en-US" altLang="ko-KR" dirty="0"/>
              <a:t>,</a:t>
            </a:r>
          </a:p>
          <a:p>
            <a:r>
              <a:rPr kumimoji="1" lang="ko-KR" altLang="en-US" dirty="0"/>
              <a:t>간단하게 얼마나 좋아졌고</a:t>
            </a:r>
            <a:r>
              <a:rPr kumimoji="1" lang="en-US" altLang="ko-KR" dirty="0"/>
              <a:t>, </a:t>
            </a:r>
            <a:r>
              <a:rPr kumimoji="1" lang="ko-KR" altLang="en-US" dirty="0" err="1"/>
              <a:t>그뒤에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이사람들이</a:t>
            </a:r>
            <a:r>
              <a:rPr kumimoji="1" lang="ko-KR" altLang="en-US" dirty="0"/>
              <a:t> 어떻게 설계했는지 알아보겠습니다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en-US" altLang="ko-KR" dirty="0"/>
              <a:t> 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082898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먼저</a:t>
            </a:r>
            <a:endParaRPr kumimoji="1" lang="en-US" altLang="ko-KR" dirty="0"/>
          </a:p>
          <a:p>
            <a:r>
              <a:rPr kumimoji="1" lang="en-US" altLang="ko-KR" dirty="0" err="1"/>
              <a:t>CrossFS</a:t>
            </a:r>
            <a:r>
              <a:rPr kumimoji="1" lang="ko-KR" altLang="en-US" dirty="0"/>
              <a:t> </a:t>
            </a:r>
            <a:r>
              <a:rPr kumimoji="1" lang="en-US" altLang="ko-KR" dirty="0" err="1"/>
              <a:t>ioctl</a:t>
            </a:r>
            <a:r>
              <a:rPr kumimoji="1" lang="ko-KR" altLang="en-US" dirty="0"/>
              <a:t>인데</a:t>
            </a:r>
            <a:r>
              <a:rPr kumimoji="1" lang="en-US" altLang="ko-KR" dirty="0"/>
              <a:t>, </a:t>
            </a:r>
          </a:p>
          <a:p>
            <a:r>
              <a:rPr kumimoji="1" lang="ko-KR" altLang="en-US" dirty="0"/>
              <a:t>자신들이 말한 </a:t>
            </a:r>
            <a:r>
              <a:rPr kumimoji="1" lang="en-US" altLang="ko-KR" dirty="0"/>
              <a:t>3</a:t>
            </a:r>
            <a:r>
              <a:rPr kumimoji="1" lang="ko-KR" altLang="en-US" dirty="0"/>
              <a:t>메인 </a:t>
            </a:r>
            <a:r>
              <a:rPr kumimoji="1" lang="en-US" altLang="ko-KR" dirty="0"/>
              <a:t>Bottleneck</a:t>
            </a:r>
            <a:r>
              <a:rPr kumimoji="1" lang="ko-KR" altLang="en-US" dirty="0"/>
              <a:t>을 피하고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disjoint</a:t>
            </a:r>
            <a:r>
              <a:rPr kumimoji="1" lang="ko-KR" altLang="en-US" dirty="0"/>
              <a:t>블록에 대해서 접근을 허용해주었더니 </a:t>
            </a:r>
            <a:endParaRPr kumimoji="1" lang="en-US" altLang="ko-KR" dirty="0"/>
          </a:p>
          <a:p>
            <a:r>
              <a:rPr kumimoji="1" lang="en-US" altLang="ko-KR" dirty="0"/>
              <a:t>12GB</a:t>
            </a:r>
            <a:r>
              <a:rPr kumimoji="1" lang="ko-KR" altLang="en-US" dirty="0"/>
              <a:t>파일에 대해서 </a:t>
            </a:r>
            <a:r>
              <a:rPr kumimoji="1" lang="en-US" altLang="ko-KR" dirty="0"/>
              <a:t>4</a:t>
            </a:r>
            <a:r>
              <a:rPr kumimoji="1" lang="ko-KR" altLang="en-US" dirty="0"/>
              <a:t>개의 </a:t>
            </a:r>
            <a:r>
              <a:rPr kumimoji="1" lang="en-US" altLang="ko-KR" dirty="0"/>
              <a:t>writer</a:t>
            </a:r>
            <a:r>
              <a:rPr kumimoji="1" lang="ko-KR" altLang="en-US" dirty="0"/>
              <a:t>가 존재할 때 </a:t>
            </a:r>
            <a:r>
              <a:rPr kumimoji="1" lang="en-US" altLang="ko-KR" dirty="0"/>
              <a:t>Reader </a:t>
            </a:r>
            <a:r>
              <a:rPr kumimoji="1" lang="ko-KR" altLang="en-US" dirty="0"/>
              <a:t>의 읽기 </a:t>
            </a:r>
            <a:r>
              <a:rPr kumimoji="1" lang="en-US" altLang="ko-KR" dirty="0" err="1"/>
              <a:t>througput</a:t>
            </a:r>
            <a:r>
              <a:rPr kumimoji="1" lang="ko-KR" altLang="en-US" dirty="0"/>
              <a:t>을 살펴보았더니</a:t>
            </a:r>
            <a:endParaRPr kumimoji="1" lang="en-US" altLang="ko-KR" dirty="0"/>
          </a:p>
          <a:p>
            <a:r>
              <a:rPr kumimoji="1" lang="ko-KR" altLang="en-US" dirty="0"/>
              <a:t>혼자 더 많이 좋아지는</a:t>
            </a:r>
            <a:r>
              <a:rPr kumimoji="1" lang="en-US" altLang="ko-KR" dirty="0"/>
              <a:t>, </a:t>
            </a:r>
            <a:r>
              <a:rPr kumimoji="1" lang="ko-KR" altLang="en-US" dirty="0"/>
              <a:t>마치 </a:t>
            </a:r>
            <a:r>
              <a:rPr kumimoji="1" lang="ko-KR" altLang="en-US" dirty="0" err="1"/>
              <a:t>사기치는것</a:t>
            </a:r>
            <a:r>
              <a:rPr kumimoji="1" lang="en-US" altLang="ko-KR" dirty="0"/>
              <a:t>(?)</a:t>
            </a:r>
            <a:r>
              <a:rPr kumimoji="1" lang="ko-KR" altLang="en-US" dirty="0"/>
              <a:t>과 같은 그래프를 보였습니다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217765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jpe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15D765-0DA1-A843-9082-DA8224C3B7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921" y="2589290"/>
            <a:ext cx="5938687" cy="1185039"/>
          </a:xfrm>
        </p:spPr>
        <p:txBody>
          <a:bodyPr anchor="ctr">
            <a:noAutofit/>
          </a:bodyPr>
          <a:lstStyle>
            <a:lvl1pPr algn="l">
              <a:defRPr sz="4000" b="1"/>
            </a:lvl1pPr>
          </a:lstStyle>
          <a:p>
            <a:r>
              <a:rPr kumimoji="1"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3CF8BA7-6440-2A42-8984-D87A1956B2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0921" y="5323438"/>
            <a:ext cx="5938687" cy="973084"/>
          </a:xfrm>
        </p:spPr>
        <p:txBody>
          <a:bodyPr anchor="b">
            <a:normAutofit/>
          </a:bodyPr>
          <a:lstStyle>
            <a:lvl1pPr marL="0" indent="0" algn="r">
              <a:buNone/>
              <a:defRPr sz="1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 dirty="0"/>
              <a:t>클릭하여 마스터 부제목 스타일 편집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81A6465-DD89-2D41-B90C-863A5ACA203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0"/>
            <a:ext cx="6096000" cy="6858000"/>
          </a:xfrm>
          <a:prstGeom prst="rect">
            <a:avLst/>
          </a:prstGeom>
          <a:ln>
            <a:noFill/>
          </a:ln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688F95ED-5F71-0D4E-A4D1-48CDEA1509B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0921" y="114036"/>
            <a:ext cx="395681" cy="39488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F468FF0-CBC5-6948-B371-BDA4F3D610B4}"/>
              </a:ext>
            </a:extLst>
          </p:cNvPr>
          <p:cNvSpPr txBox="1"/>
          <p:nvPr userDrawn="1"/>
        </p:nvSpPr>
        <p:spPr>
          <a:xfrm>
            <a:off x="486602" y="152070"/>
            <a:ext cx="22813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Embedded System Lab.</a:t>
            </a:r>
            <a:endParaRPr lang="ko-KR" altLang="en-US" sz="1400" b="1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0" name="Picture 6" descr="ë¨êµ­ë ê³ íì§ ë¡ê³ ì ëí ì´ë¯¸ì§ ê²ìê²°ê³¼">
            <a:extLst>
              <a:ext uri="{FF2B5EF4-FFF2-40B4-BE49-F238E27FC236}">
                <a16:creationId xmlns:a16="http://schemas.microsoft.com/office/drawing/2014/main" id="{1A51A631-FD00-7049-AFDF-E517723325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1" y="6518761"/>
            <a:ext cx="1319130" cy="295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2607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0C5C4E-FB45-1C47-AE72-F4E8831CBC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DCD1508-6B5A-FD4C-A8EC-0C37C0B5AC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3A3D7BD-DBE7-3241-83A9-4F7BB0D0DB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A9BA6B7-CF46-BF4E-942F-F3E00B676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05724B8-0670-A347-A2D7-06DFF4CCC0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E6C045-BB16-A146-9A21-096B823E4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30229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871114-3FAD-6E4F-9C06-A89B39CB3C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07B3350-9826-5543-AD5E-FAB9D3348F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BE7E009-7174-264B-B5F2-9CE5108B5B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BD543B9-73E6-C940-A143-E781FBFF5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5ABB49D-01D4-4C43-B3A4-6316BDE54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6C22DEE-1338-DD48-8D70-408CC0ADF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796207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0CF540-462D-DF49-BC9A-36922D9BA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A64CA8D-3DCD-D941-A11C-9E10F04394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5F2192-8AA0-7740-8002-0C7984A7A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C28029D-90FF-0042-9A75-AD5073B32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A81F19-5A72-384F-B476-AD06F0CCA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872225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6EF0A3E-46FF-414E-BEBE-E70E32ABB7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CE98D69-70F2-8947-BBF7-BC8FA77460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12AF917-E762-7B4A-AE5D-EA64E2DEE8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C1F184D-6B98-4D44-87DD-445E9AEBD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DBB8CE-F318-BE47-818F-DF07E53A6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738902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8387D7DE-1B89-9D4D-B194-AC3EE165D42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7078"/>
            <a:ext cx="12191999" cy="5999222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AAAD9F9A-1F96-EE43-AD77-3DF017354DB2}"/>
              </a:ext>
            </a:extLst>
          </p:cNvPr>
          <p:cNvSpPr/>
          <p:nvPr userDrawn="1"/>
        </p:nvSpPr>
        <p:spPr>
          <a:xfrm>
            <a:off x="0" y="477078"/>
            <a:ext cx="12192000" cy="5999222"/>
          </a:xfrm>
          <a:prstGeom prst="rect">
            <a:avLst/>
          </a:prstGeom>
          <a:solidFill>
            <a:schemeClr val="tx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015D765-0DA1-A843-9082-DA8224C3B7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921" y="2589290"/>
            <a:ext cx="5938687" cy="1185039"/>
          </a:xfrm>
        </p:spPr>
        <p:txBody>
          <a:bodyPr anchor="ctr">
            <a:no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kumimoji="1"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3CF8BA7-6440-2A42-8984-D87A1956B2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49948" y="5226334"/>
            <a:ext cx="5938687" cy="973084"/>
          </a:xfrm>
        </p:spPr>
        <p:txBody>
          <a:bodyPr anchor="b">
            <a:normAutofit/>
          </a:bodyPr>
          <a:lstStyle>
            <a:lvl1pPr marL="0" indent="0" algn="r">
              <a:buNone/>
              <a:defRPr sz="1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 dirty="0"/>
              <a:t>클릭하여 마스터 부제목 스타일 편집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B13EB84C-38B6-324A-899E-C84C00B6ACE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511560" y="47129"/>
            <a:ext cx="395681" cy="39488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AF677ED-D2EC-BB49-B0E9-72F06CCF80F6}"/>
              </a:ext>
            </a:extLst>
          </p:cNvPr>
          <p:cNvSpPr txBox="1"/>
          <p:nvPr userDrawn="1"/>
        </p:nvSpPr>
        <p:spPr>
          <a:xfrm>
            <a:off x="9907241" y="85163"/>
            <a:ext cx="22813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Embedded System Lab.</a:t>
            </a:r>
            <a:endParaRPr lang="ko-KR" altLang="en-US" sz="1400" b="1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7" name="Picture 6" descr="ë¨êµ­ë ê³ íì§ ë¡ê³ ì ëí ì´ë¯¸ì§ ê²ìê²°ê³¼">
            <a:extLst>
              <a:ext uri="{FF2B5EF4-FFF2-40B4-BE49-F238E27FC236}">
                <a16:creationId xmlns:a16="http://schemas.microsoft.com/office/drawing/2014/main" id="{FA29191C-E9FA-6345-95AF-4D270BD0000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1" y="6518761"/>
            <a:ext cx="1319130" cy="295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4889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99843C-A0EB-874A-B691-669214E3A6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DA7A330-B061-A746-BC91-4E9EA3E4FC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5B97D6D-B766-F449-836E-C4201A0B0E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0D9B6C4-1533-4341-9AA3-74880C65E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1D0CF3-FB10-BA48-ADC7-D5A6C77E8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53832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A95408-4534-524A-8CB2-0CA31B55BB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22D8AB-3529-C84E-AF22-91E51F2F4D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6A966D-B895-2A4F-BB7F-324F45F9F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891B9CE-4A21-E04E-BD7E-312D86180A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AFC42DD-FF4F-BB47-9339-F67CCC930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687169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838AC9-D777-FE4B-8B5D-6EBA34FCE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E285DE1-7A1F-8D42-AB87-4161E2F281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B24C6AB-E1C7-5045-B728-3B4E80BDC3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4266976-95A6-AB45-92F2-45A2BB960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313CAA0-2E0C-0740-9812-8EAD4A80A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8EBDE8C-60B5-694C-8BB9-5639DE6341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870296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353743-C736-C04B-AD86-AFA339EFB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5A95CE9-0443-B74D-AA39-60110E0F9E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9EF5381-B4FF-7944-AE94-F4406ACA46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0C37236-4106-8E43-9A0F-BE15AD7611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A2C244D-DF9E-3541-93DA-5C2C195E02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576D6F8-E7D0-2A45-841E-CFBEFD36F9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25AEE90-EE56-1C46-AC00-A585C24F3C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5EDE480-0C13-DB4B-91E5-C4C3568BF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90895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2D0A98-9713-1546-85B2-980BBD97C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96" y="105962"/>
            <a:ext cx="8876963" cy="365125"/>
          </a:xfrm>
        </p:spPr>
        <p:txBody>
          <a:bodyPr anchor="ctr">
            <a:normAutofit/>
          </a:bodyPr>
          <a:lstStyle>
            <a:lvl1pPr>
              <a:defRPr sz="2000" b="1"/>
            </a:lvl1pPr>
          </a:lstStyle>
          <a:p>
            <a:r>
              <a:rPr kumimoji="1" lang="ko-KR" altLang="en-US" dirty="0"/>
              <a:t>마스터 제목 스타일 편집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EE417EA-B8EE-7143-BA3E-5D414D8AA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560211"/>
            <a:ext cx="2743200" cy="295861"/>
          </a:xfrm>
        </p:spPr>
        <p:txBody>
          <a:bodyPr/>
          <a:lstStyle>
            <a:lvl1pPr>
              <a:defRPr sz="1000">
                <a:solidFill>
                  <a:schemeClr val="tx1"/>
                </a:solidFill>
              </a:defRPr>
            </a:lvl1pPr>
          </a:lstStyle>
          <a:p>
            <a:fld id="{83B07E9C-B188-D646-AA46-64DB2324B3BF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  <p:cxnSp>
        <p:nvCxnSpPr>
          <p:cNvPr id="6" name="직선 연결선[R] 5">
            <a:extLst>
              <a:ext uri="{FF2B5EF4-FFF2-40B4-BE49-F238E27FC236}">
                <a16:creationId xmlns:a16="http://schemas.microsoft.com/office/drawing/2014/main" id="{B51E04B2-50B1-F345-A5F2-9019B6DE1370}"/>
              </a:ext>
            </a:extLst>
          </p:cNvPr>
          <p:cNvCxnSpPr>
            <a:cxnSpLocks/>
          </p:cNvCxnSpPr>
          <p:nvPr userDrawn="1"/>
        </p:nvCxnSpPr>
        <p:spPr>
          <a:xfrm>
            <a:off x="0" y="538843"/>
            <a:ext cx="4514850" cy="0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F31237ED-2E43-E247-870D-A9BD16A03AD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32686" y="96603"/>
            <a:ext cx="395681" cy="39488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8317CD0-29D3-514E-8DDF-4AFA937C4732}"/>
              </a:ext>
            </a:extLst>
          </p:cNvPr>
          <p:cNvSpPr txBox="1"/>
          <p:nvPr userDrawn="1"/>
        </p:nvSpPr>
        <p:spPr>
          <a:xfrm>
            <a:off x="9928367" y="134637"/>
            <a:ext cx="22813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Embedded System Lab.</a:t>
            </a:r>
            <a:endParaRPr lang="ko-KR" altLang="en-US" sz="1400" b="1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9" name="Picture 6" descr="ë¨êµ­ë ê³ íì§ ë¡ê³ ì ëí ì´ë¯¸ì§ ê²ìê²°ê³¼">
            <a:extLst>
              <a:ext uri="{FF2B5EF4-FFF2-40B4-BE49-F238E27FC236}">
                <a16:creationId xmlns:a16="http://schemas.microsoft.com/office/drawing/2014/main" id="{FB0CFBD1-9027-854A-97B6-2125F783E1E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60211"/>
            <a:ext cx="1319130" cy="295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00517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462AEC8-454F-A54A-A400-44751CB7C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5A667E6-5B21-FA40-B6EC-563CB8C57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8B80DFD-D787-514D-94BA-295AD54B8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983754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8B80DFD-D787-514D-94BA-295AD54B8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3B07E9C-B188-D646-AA46-64DB2324B3BF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C4DF94C-45EA-5948-8AA6-73836A826F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32686" y="39455"/>
            <a:ext cx="395681" cy="39488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80474C2-40AE-F74C-830F-BEE8D5A9F447}"/>
              </a:ext>
            </a:extLst>
          </p:cNvPr>
          <p:cNvSpPr txBox="1"/>
          <p:nvPr userDrawn="1"/>
        </p:nvSpPr>
        <p:spPr>
          <a:xfrm>
            <a:off x="9928367" y="77489"/>
            <a:ext cx="22813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Embedded System Lab.</a:t>
            </a:r>
            <a:endParaRPr lang="ko-KR" altLang="en-US" sz="1400" b="1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7" name="Picture 6" descr="ë¨êµ­ë ê³ íì§ ë¡ê³ ì ëí ì´ë¯¸ì§ ê²ìê²°ê³¼">
            <a:extLst>
              <a:ext uri="{FF2B5EF4-FFF2-40B4-BE49-F238E27FC236}">
                <a16:creationId xmlns:a16="http://schemas.microsoft.com/office/drawing/2014/main" id="{33C817AD-2FEF-BE41-B460-CDDB2BF657B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4106" y="6562139"/>
            <a:ext cx="1319130" cy="295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E5446568-00BF-B648-904D-6DD7AB632C4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096000" cy="6858000"/>
          </a:xfrm>
          <a:prstGeom prst="rect">
            <a:avLst/>
          </a:prstGeom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8A2FFFE-8A52-E048-8502-A7B994EC867A}"/>
              </a:ext>
            </a:extLst>
          </p:cNvPr>
          <p:cNvSpPr txBox="1"/>
          <p:nvPr userDrawn="1"/>
        </p:nvSpPr>
        <p:spPr>
          <a:xfrm>
            <a:off x="6591444" y="724277"/>
            <a:ext cx="17091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800" b="1" dirty="0"/>
              <a:t>Contents</a:t>
            </a:r>
            <a:endParaRPr kumimoji="1" lang="ko-KR" altLang="en-US" sz="2800" b="1" dirty="0"/>
          </a:p>
        </p:txBody>
      </p:sp>
      <p:sp>
        <p:nvSpPr>
          <p:cNvPr id="13" name="텍스트 개체 틀 12">
            <a:extLst>
              <a:ext uri="{FF2B5EF4-FFF2-40B4-BE49-F238E27FC236}">
                <a16:creationId xmlns:a16="http://schemas.microsoft.com/office/drawing/2014/main" id="{A3993C93-8954-6944-9C05-C1210655B98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83262" y="1359602"/>
            <a:ext cx="4508500" cy="4449763"/>
          </a:xfrm>
        </p:spPr>
        <p:txBody>
          <a:bodyPr/>
          <a:lstStyle>
            <a:lvl1pPr marL="514350" indent="-514350">
              <a:buFont typeface="+mj-lt"/>
              <a:buAutoNum type="arabicPeriod"/>
              <a:defRPr/>
            </a:lvl1pPr>
            <a:lvl2pPr marL="914400" indent="-457200">
              <a:buFont typeface="+mj-lt"/>
              <a:buAutoNum type="arabicPeriod"/>
              <a:defRPr/>
            </a:lvl2pPr>
            <a:lvl3pPr marL="1371600" indent="-457200">
              <a:buFont typeface="+mj-lt"/>
              <a:buAutoNum type="arabicPeriod"/>
              <a:defRPr/>
            </a:lvl3pPr>
            <a:lvl4pPr marL="1714500" indent="-342900">
              <a:buFont typeface="+mj-lt"/>
              <a:buAutoNum type="arabicPeriod"/>
              <a:defRPr/>
            </a:lvl4pPr>
            <a:lvl5pPr marL="2171700" indent="-342900">
              <a:buFont typeface="+mj-lt"/>
              <a:buAutoNum type="arabicPeriod"/>
              <a:defRPr/>
            </a:lvl5pPr>
          </a:lstStyle>
          <a:p>
            <a:pPr lvl="0"/>
            <a:r>
              <a:rPr kumimoji="1" lang="ko-KR" altLang="en-US" dirty="0"/>
              <a:t>마스터 텍스트 스타일을 편집하려면 클릭</a:t>
            </a:r>
          </a:p>
          <a:p>
            <a:pPr lvl="1"/>
            <a:r>
              <a:rPr kumimoji="1" lang="ko-KR" altLang="en-US" dirty="0"/>
              <a:t>두 번째 수준</a:t>
            </a:r>
          </a:p>
          <a:p>
            <a:pPr lvl="2"/>
            <a:r>
              <a:rPr kumimoji="1" lang="ko-KR" altLang="en-US" dirty="0"/>
              <a:t>세 번째 수준</a:t>
            </a:r>
          </a:p>
          <a:p>
            <a:pPr lvl="3"/>
            <a:r>
              <a:rPr kumimoji="1" lang="ko-KR" altLang="en-US" dirty="0"/>
              <a:t>네 번째 수준</a:t>
            </a:r>
          </a:p>
          <a:p>
            <a:pPr lvl="4"/>
            <a:r>
              <a:rPr kumimoji="1" lang="ko-KR" altLang="en-US" dirty="0"/>
              <a:t>다섯 번째 수준</a:t>
            </a:r>
          </a:p>
        </p:txBody>
      </p:sp>
    </p:spTree>
    <p:extLst>
      <p:ext uri="{BB962C8B-B14F-4D97-AF65-F5344CB8AC3E}">
        <p14:creationId xmlns:p14="http://schemas.microsoft.com/office/powerpoint/2010/main" val="42620704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3FAB072-4FBE-564A-8853-71D540F70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66E07ED-FD7C-354D-96D8-4A969F641D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810B2EE-E8B5-2849-94D5-6BC97BB91F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571061E-6307-C445-AA37-12801B0B47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34AC0DC-1CAD-A841-BD24-64B821F95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B07E9C-B188-D646-AA46-64DB2324B3B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372674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61" r:id="rId9"/>
    <p:sldLayoutId id="2147483656" r:id="rId10"/>
    <p:sldLayoutId id="2147483657" r:id="rId11"/>
    <p:sldLayoutId id="2147483658" r:id="rId12"/>
    <p:sldLayoutId id="2147483659" r:id="rId13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image" Target="../media/image31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12" Type="http://schemas.openxmlformats.org/officeDocument/2006/relationships/image" Target="../media/image3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11" Type="http://schemas.openxmlformats.org/officeDocument/2006/relationships/image" Target="../media/image29.svg"/><Relationship Id="rId5" Type="http://schemas.openxmlformats.org/officeDocument/2006/relationships/image" Target="../media/image23.svg"/><Relationship Id="rId10" Type="http://schemas.openxmlformats.org/officeDocument/2006/relationships/image" Target="../media/image28.png"/><Relationship Id="rId4" Type="http://schemas.openxmlformats.org/officeDocument/2006/relationships/image" Target="../media/image22.png"/><Relationship Id="rId9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3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34.png"/><Relationship Id="rId7" Type="http://schemas.openxmlformats.org/officeDocument/2006/relationships/image" Target="../media/image3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7.png"/><Relationship Id="rId5" Type="http://schemas.openxmlformats.org/officeDocument/2006/relationships/image" Target="../media/image36.svg"/><Relationship Id="rId4" Type="http://schemas.openxmlformats.org/officeDocument/2006/relationships/image" Target="../media/image3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gi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D18A23-73B7-BA4A-9BFA-F5F94C3E05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920" y="2261506"/>
            <a:ext cx="12101079" cy="639243"/>
          </a:xfrm>
        </p:spPr>
        <p:txBody>
          <a:bodyPr anchor="t"/>
          <a:lstStyle/>
          <a:p>
            <a:r>
              <a:rPr kumimoji="1" lang="en-US" altLang="ko-KR" sz="3600" dirty="0" err="1"/>
              <a:t>CrossFS</a:t>
            </a:r>
            <a:r>
              <a:rPr kumimoji="1" lang="en-US" altLang="ko-KR" sz="3600" dirty="0"/>
              <a:t>: A Cross-layered Direct-Access File System</a:t>
            </a:r>
            <a:endParaRPr kumimoji="1" lang="ko-KR" altLang="en-US" sz="36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710F9D9-C627-734C-88DB-048E5508A0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5234498"/>
            <a:ext cx="5938687" cy="973084"/>
          </a:xfrm>
        </p:spPr>
        <p:txBody>
          <a:bodyPr/>
          <a:lstStyle/>
          <a:p>
            <a:r>
              <a:rPr kumimoji="1" lang="en-US" altLang="ko-KR" dirty="0"/>
              <a:t>2021. 02. 02</a:t>
            </a:r>
          </a:p>
          <a:p>
            <a:r>
              <a:rPr kumimoji="1" lang="en-US" altLang="ko-KR" dirty="0"/>
              <a:t>Presentation by </a:t>
            </a:r>
            <a:r>
              <a:rPr kumimoji="1" lang="en-US" altLang="ko-KR" dirty="0" err="1"/>
              <a:t>Inho</a:t>
            </a:r>
            <a:r>
              <a:rPr kumimoji="1" lang="en-US" altLang="ko-KR" dirty="0"/>
              <a:t>, Song</a:t>
            </a:r>
          </a:p>
          <a:p>
            <a:r>
              <a:rPr kumimoji="1" lang="en-US" altLang="ko-KR" dirty="0"/>
              <a:t>inhoinno@dankook.ac.kr</a:t>
            </a:r>
            <a:endParaRPr kumimoji="1" lang="ko-KR" altLang="en-US" dirty="0"/>
          </a:p>
        </p:txBody>
      </p:sp>
      <p:sp>
        <p:nvSpPr>
          <p:cNvPr id="4" name="부제목 2">
            <a:extLst>
              <a:ext uri="{FF2B5EF4-FFF2-40B4-BE49-F238E27FC236}">
                <a16:creationId xmlns:a16="http://schemas.microsoft.com/office/drawing/2014/main" id="{39429C1C-87C0-3B47-91E7-E27A021261E3}"/>
              </a:ext>
            </a:extLst>
          </p:cNvPr>
          <p:cNvSpPr txBox="1">
            <a:spLocks/>
          </p:cNvSpPr>
          <p:nvPr/>
        </p:nvSpPr>
        <p:spPr>
          <a:xfrm>
            <a:off x="90921" y="3748002"/>
            <a:ext cx="7276234" cy="639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marL="0" indent="0" algn="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en" altLang="ko-Kore-KR" sz="1400" i="1" dirty="0">
                <a:solidFill>
                  <a:schemeClr val="bg1"/>
                </a:solidFill>
              </a:rPr>
              <a:t>Yujie Ren, Rutgers Univ. Changwoo Min, Virginia Tech, Sudarsun Kannan Rutgers Univ.</a:t>
            </a:r>
          </a:p>
          <a:p>
            <a:pPr algn="l">
              <a:lnSpc>
                <a:spcPct val="100000"/>
              </a:lnSpc>
            </a:pPr>
            <a:r>
              <a:rPr lang="en" altLang="ko-Kore-KR" sz="1400" i="1" dirty="0">
                <a:solidFill>
                  <a:schemeClr val="bg1"/>
                </a:solidFill>
              </a:rPr>
              <a:t>In 2020 USENIX</a:t>
            </a:r>
            <a:r>
              <a:rPr lang="ko-KR" altLang="en-US" sz="1400" i="1" dirty="0">
                <a:solidFill>
                  <a:schemeClr val="bg1"/>
                </a:solidFill>
              </a:rPr>
              <a:t> </a:t>
            </a:r>
            <a:r>
              <a:rPr lang="en-US" altLang="ko-KR" sz="1400" i="1" dirty="0">
                <a:solidFill>
                  <a:schemeClr val="bg1"/>
                </a:solidFill>
              </a:rPr>
              <a:t>Symposium on Operating Systems Design and Implementation</a:t>
            </a:r>
            <a:endParaRPr kumimoji="1" lang="ko-KR" altLang="en-US" sz="900" i="1" dirty="0">
              <a:solidFill>
                <a:schemeClr val="bg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35991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4. Design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10</a:t>
            </a:fld>
            <a:endParaRPr kumimoji="1"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58FFDEF-4E7F-4E45-923E-E26FDD27FC38}"/>
              </a:ext>
            </a:extLst>
          </p:cNvPr>
          <p:cNvSpPr/>
          <p:nvPr/>
        </p:nvSpPr>
        <p:spPr>
          <a:xfrm>
            <a:off x="199571" y="1156770"/>
            <a:ext cx="5896429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b="1" dirty="0" err="1">
                <a:solidFill>
                  <a:srgbClr val="083486"/>
                </a:solidFill>
              </a:rPr>
              <a:t>CrossFS</a:t>
            </a:r>
            <a:r>
              <a:rPr lang="en-US" altLang="ko-KR" sz="2400" b="1" dirty="0">
                <a:solidFill>
                  <a:srgbClr val="083486"/>
                </a:solidFill>
              </a:rPr>
              <a:t> Design </a:t>
            </a:r>
          </a:p>
          <a:p>
            <a:r>
              <a:rPr lang="en-US" altLang="ko-KR" sz="2400" b="1" dirty="0">
                <a:solidFill>
                  <a:srgbClr val="083486"/>
                </a:solidFill>
              </a:rPr>
              <a:t>= </a:t>
            </a:r>
            <a:r>
              <a:rPr lang="en-US" altLang="ko-KR" sz="2400" b="1" dirty="0" err="1">
                <a:solidFill>
                  <a:srgbClr val="083486"/>
                </a:solidFill>
              </a:rPr>
              <a:t>LibFS</a:t>
            </a:r>
            <a:r>
              <a:rPr lang="en-US" altLang="ko-KR" sz="2400" b="1" dirty="0">
                <a:solidFill>
                  <a:srgbClr val="083486"/>
                </a:solidFill>
              </a:rPr>
              <a:t> + OS Kernel + </a:t>
            </a:r>
            <a:r>
              <a:rPr lang="en-US" altLang="ko-KR" sz="2400" b="1" dirty="0" err="1">
                <a:solidFill>
                  <a:srgbClr val="083486"/>
                </a:solidFill>
              </a:rPr>
              <a:t>FirmFS</a:t>
            </a:r>
            <a:endParaRPr lang="en-US" altLang="ko-KR" sz="20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2000" dirty="0"/>
          </a:p>
          <a:p>
            <a:pPr lvl="1"/>
            <a:r>
              <a:rPr lang="en-US" altLang="ko-KR" sz="2000" b="1" dirty="0"/>
              <a:t>A Cross-layered direct-access file system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74B42D6-A08C-4358-BD5E-4BE18B9CA0DD}"/>
              </a:ext>
            </a:extLst>
          </p:cNvPr>
          <p:cNvSpPr txBox="1"/>
          <p:nvPr/>
        </p:nvSpPr>
        <p:spPr>
          <a:xfrm>
            <a:off x="637219" y="2807592"/>
            <a:ext cx="50211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+mj-lt"/>
              <a:buAutoNum type="arabicPeriod"/>
            </a:pPr>
            <a:r>
              <a:rPr lang="en-US" altLang="ko-KR" dirty="0">
                <a:latin typeface="Calibri" panose="020F0502020204030204" pitchFamily="34" charset="0"/>
                <a:cs typeface="Calibri" panose="020F0502020204030204" pitchFamily="34" charset="0"/>
              </a:rPr>
              <a:t>For achieving high performance direct-I/O, disaggregate file system(user, kernel, Firmware) to exploit host and device-level computing capabilities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F5D9959-E229-44DC-97DB-06B6B733C1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911087"/>
            <a:ext cx="5810568" cy="5035826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8EAFF544-5113-4CCA-81A6-E98C8DE480F1}"/>
              </a:ext>
            </a:extLst>
          </p:cNvPr>
          <p:cNvSpPr/>
          <p:nvPr/>
        </p:nvSpPr>
        <p:spPr>
          <a:xfrm>
            <a:off x="6265024" y="2056708"/>
            <a:ext cx="4148975" cy="222319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B88D81B2-D7EF-489D-93B6-A1315C22F214}"/>
              </a:ext>
            </a:extLst>
          </p:cNvPr>
          <p:cNvSpPr/>
          <p:nvPr/>
        </p:nvSpPr>
        <p:spPr>
          <a:xfrm>
            <a:off x="6265024" y="4337019"/>
            <a:ext cx="5530736" cy="155324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4FF4BE6-C2E2-43D1-8209-F0E5CEBEE94B}"/>
              </a:ext>
            </a:extLst>
          </p:cNvPr>
          <p:cNvSpPr/>
          <p:nvPr/>
        </p:nvSpPr>
        <p:spPr>
          <a:xfrm>
            <a:off x="10484644" y="2064669"/>
            <a:ext cx="1311115" cy="221523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7923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4" presetClass="entr" presetSubtype="1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4" presetClass="entr" presetSubtype="1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4" grpId="0" animBg="1"/>
      <p:bldP spid="2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4. Design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11</a:t>
            </a:fld>
            <a:endParaRPr kumimoji="1"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58FFDEF-4E7F-4E45-923E-E26FDD27FC38}"/>
              </a:ext>
            </a:extLst>
          </p:cNvPr>
          <p:cNvSpPr/>
          <p:nvPr/>
        </p:nvSpPr>
        <p:spPr>
          <a:xfrm>
            <a:off x="199571" y="1156770"/>
            <a:ext cx="5896429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b="1" dirty="0" err="1">
                <a:solidFill>
                  <a:srgbClr val="083486"/>
                </a:solidFill>
              </a:rPr>
              <a:t>CrossFS</a:t>
            </a:r>
            <a:r>
              <a:rPr lang="en-US" altLang="ko-KR" sz="2400" b="1" dirty="0">
                <a:solidFill>
                  <a:srgbClr val="083486"/>
                </a:solidFill>
              </a:rPr>
              <a:t> Design </a:t>
            </a:r>
          </a:p>
          <a:p>
            <a:r>
              <a:rPr lang="en-US" altLang="ko-KR" sz="2400" b="1" dirty="0">
                <a:solidFill>
                  <a:srgbClr val="083486"/>
                </a:solidFill>
              </a:rPr>
              <a:t>= </a:t>
            </a:r>
            <a:r>
              <a:rPr lang="en-US" altLang="ko-KR" sz="2400" b="1" dirty="0" err="1">
                <a:solidFill>
                  <a:srgbClr val="083486"/>
                </a:solidFill>
              </a:rPr>
              <a:t>LibFS</a:t>
            </a:r>
            <a:r>
              <a:rPr lang="en-US" altLang="ko-KR" sz="2400" b="1" dirty="0">
                <a:solidFill>
                  <a:srgbClr val="083486"/>
                </a:solidFill>
              </a:rPr>
              <a:t> + OS Kernel + </a:t>
            </a:r>
            <a:r>
              <a:rPr lang="en-US" altLang="ko-KR" sz="2400" b="1" dirty="0" err="1">
                <a:solidFill>
                  <a:srgbClr val="083486"/>
                </a:solidFill>
              </a:rPr>
              <a:t>FirmFS</a:t>
            </a:r>
            <a:endParaRPr lang="en-US" altLang="ko-KR" sz="20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2000" dirty="0"/>
          </a:p>
          <a:p>
            <a:pPr lvl="1"/>
            <a:r>
              <a:rPr lang="en-US" altLang="ko-KR" sz="2000" b="1" dirty="0"/>
              <a:t>A Cross-layered direct-access file system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74B42D6-A08C-4358-BD5E-4BE18B9CA0DD}"/>
              </a:ext>
            </a:extLst>
          </p:cNvPr>
          <p:cNvSpPr txBox="1"/>
          <p:nvPr/>
        </p:nvSpPr>
        <p:spPr>
          <a:xfrm>
            <a:off x="637219" y="2807592"/>
            <a:ext cx="502113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+mj-lt"/>
              <a:buAutoNum type="arabicPeriod" startAt="2"/>
            </a:pPr>
            <a:r>
              <a:rPr lang="en-US" altLang="ko-KR" dirty="0">
                <a:latin typeface="Calibri" panose="020F0502020204030204" pitchFamily="34" charset="0"/>
                <a:cs typeface="Calibri" panose="020F0502020204030204" pitchFamily="34" charset="0"/>
              </a:rPr>
              <a:t>OS-bypass for data-plane and control-plane operations</a:t>
            </a:r>
          </a:p>
          <a:p>
            <a:pPr algn="just"/>
            <a:endParaRPr lang="en-US" altLang="ko-K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/>
            <a:endParaRPr lang="en-US" altLang="ko-K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/>
            <a:endParaRPr lang="en-US" altLang="ko-K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/>
            <a:r>
              <a:rPr lang="en-US" altLang="ko-KR" dirty="0">
                <a:latin typeface="Calibri" panose="020F0502020204030204" pitchFamily="34" charset="0"/>
                <a:cs typeface="Calibri" panose="020F0502020204030204" pitchFamily="34" charset="0"/>
              </a:rPr>
              <a:t>POSIX I/O call </a:t>
            </a:r>
            <a:r>
              <a:rPr lang="en-US" altLang="ko-KR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 </a:t>
            </a:r>
            <a:r>
              <a:rPr lang="en-US" altLang="ko-KR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LibFS</a:t>
            </a:r>
            <a:r>
              <a:rPr lang="en-US" altLang="ko-KR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 </a:t>
            </a:r>
            <a:r>
              <a:rPr lang="en-US" altLang="ko-KR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FirmFS</a:t>
            </a:r>
            <a:r>
              <a:rPr lang="en-US" altLang="ko-KR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I/O commands</a:t>
            </a:r>
            <a:endParaRPr lang="en-US" altLang="ko-K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F5D9959-E229-44DC-97DB-06B6B733C1A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24"/>
          <a:stretch/>
        </p:blipFill>
        <p:spPr>
          <a:xfrm>
            <a:off x="6138579" y="1034377"/>
            <a:ext cx="5687160" cy="5035826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DFE7C483-80D8-43E2-8268-71A1B951DBF3}"/>
              </a:ext>
            </a:extLst>
          </p:cNvPr>
          <p:cNvSpPr/>
          <p:nvPr/>
        </p:nvSpPr>
        <p:spPr>
          <a:xfrm>
            <a:off x="6238126" y="1417491"/>
            <a:ext cx="4582274" cy="20548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EBE9603-34CA-4C42-A1B8-58CE0E156928}"/>
              </a:ext>
            </a:extLst>
          </p:cNvPr>
          <p:cNvSpPr/>
          <p:nvPr/>
        </p:nvSpPr>
        <p:spPr>
          <a:xfrm>
            <a:off x="6238126" y="3361961"/>
            <a:ext cx="4056494" cy="98905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6942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5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override="childStyle">
                                        <p:cTn id="10" dur="indefinite"/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12" grpId="0" animBg="1"/>
      <p:bldP spid="12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4. Design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12</a:t>
            </a:fld>
            <a:endParaRPr kumimoji="1"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58FFDEF-4E7F-4E45-923E-E26FDD27FC38}"/>
              </a:ext>
            </a:extLst>
          </p:cNvPr>
          <p:cNvSpPr/>
          <p:nvPr/>
        </p:nvSpPr>
        <p:spPr>
          <a:xfrm>
            <a:off x="199571" y="682202"/>
            <a:ext cx="8782588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 typeface="+mj-lt"/>
              <a:buAutoNum type="arabicPeriod" startAt="2"/>
            </a:pPr>
            <a:r>
              <a:rPr lang="en-US" altLang="ko-KR" sz="2400" dirty="0">
                <a:latin typeface="Calibri" panose="020F0502020204030204" pitchFamily="34" charset="0"/>
                <a:cs typeface="Calibri" panose="020F0502020204030204" pitchFamily="34" charset="0"/>
              </a:rPr>
              <a:t>OS-bypass for data-plane and control-plane operations</a:t>
            </a:r>
          </a:p>
          <a:p>
            <a:pPr lvl="1"/>
            <a:r>
              <a:rPr lang="en-US" altLang="ko-KR" sz="2000" b="1" dirty="0"/>
              <a:t>A Cross-layered direct-access file system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4B2B824-EA37-4AFB-AC31-AAC953E4B9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4335" y="1497239"/>
            <a:ext cx="8526065" cy="5210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1940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4. Design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13</a:t>
            </a:fld>
            <a:endParaRPr kumimoji="1"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58FFDEF-4E7F-4E45-923E-E26FDD27FC38}"/>
              </a:ext>
            </a:extLst>
          </p:cNvPr>
          <p:cNvSpPr/>
          <p:nvPr/>
        </p:nvSpPr>
        <p:spPr>
          <a:xfrm>
            <a:off x="199571" y="1156770"/>
            <a:ext cx="5896429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b="1" dirty="0" err="1">
                <a:solidFill>
                  <a:srgbClr val="083486"/>
                </a:solidFill>
              </a:rPr>
              <a:t>CrossFS</a:t>
            </a:r>
            <a:r>
              <a:rPr lang="en-US" altLang="ko-KR" sz="2400" b="1" dirty="0">
                <a:solidFill>
                  <a:srgbClr val="083486"/>
                </a:solidFill>
              </a:rPr>
              <a:t> Design </a:t>
            </a:r>
          </a:p>
          <a:p>
            <a:r>
              <a:rPr lang="en-US" altLang="ko-KR" sz="2400" b="1" dirty="0">
                <a:solidFill>
                  <a:srgbClr val="083486"/>
                </a:solidFill>
              </a:rPr>
              <a:t>= </a:t>
            </a:r>
            <a:r>
              <a:rPr lang="en-US" altLang="ko-KR" sz="2400" b="1" dirty="0" err="1">
                <a:solidFill>
                  <a:srgbClr val="083486"/>
                </a:solidFill>
              </a:rPr>
              <a:t>LibFS</a:t>
            </a:r>
            <a:r>
              <a:rPr lang="en-US" altLang="ko-KR" sz="2400" b="1" dirty="0">
                <a:solidFill>
                  <a:srgbClr val="083486"/>
                </a:solidFill>
              </a:rPr>
              <a:t> + OS Kernel + </a:t>
            </a:r>
            <a:r>
              <a:rPr lang="en-US" altLang="ko-KR" sz="2400" b="1" dirty="0" err="1">
                <a:solidFill>
                  <a:srgbClr val="083486"/>
                </a:solidFill>
              </a:rPr>
              <a:t>FirmFS</a:t>
            </a:r>
            <a:endParaRPr lang="en-US" altLang="ko-KR" sz="20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2000" dirty="0"/>
          </a:p>
          <a:p>
            <a:pPr lvl="1"/>
            <a:r>
              <a:rPr lang="en-US" altLang="ko-KR" sz="2000" b="1" dirty="0"/>
              <a:t>A Cross-layered direct-access file system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74B42D6-A08C-4358-BD5E-4BE18B9CA0DD}"/>
              </a:ext>
            </a:extLst>
          </p:cNvPr>
          <p:cNvSpPr txBox="1"/>
          <p:nvPr/>
        </p:nvSpPr>
        <p:spPr>
          <a:xfrm>
            <a:off x="637219" y="2807592"/>
            <a:ext cx="50211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+mj-lt"/>
              <a:buAutoNum type="arabicPeriod" startAt="3"/>
            </a:pPr>
            <a:r>
              <a:rPr lang="en-US" altLang="ko-KR" dirty="0">
                <a:latin typeface="Calibri" panose="020F0502020204030204" pitchFamily="34" charset="0"/>
                <a:cs typeface="Calibri" panose="020F0502020204030204" pitchFamily="34" charset="0"/>
              </a:rPr>
              <a:t>File descriptor-based fine-grained concurrency control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F5D9959-E229-44DC-97DB-06B6B733C1A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24"/>
          <a:stretch/>
        </p:blipFill>
        <p:spPr>
          <a:xfrm>
            <a:off x="6138579" y="1034377"/>
            <a:ext cx="5687160" cy="5035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64092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4. Design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14</a:t>
            </a:fld>
            <a:endParaRPr kumimoji="1"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58FFDEF-4E7F-4E45-923E-E26FDD27FC38}"/>
              </a:ext>
            </a:extLst>
          </p:cNvPr>
          <p:cNvSpPr/>
          <p:nvPr/>
        </p:nvSpPr>
        <p:spPr>
          <a:xfrm>
            <a:off x="282698" y="772049"/>
            <a:ext cx="985882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 typeface="+mj-lt"/>
              <a:buAutoNum type="arabicPeriod" startAt="3"/>
            </a:pPr>
            <a:r>
              <a:rPr lang="en-US" altLang="ko-KR" sz="2400" dirty="0">
                <a:latin typeface="Calibri" panose="020F0502020204030204" pitchFamily="34" charset="0"/>
                <a:cs typeface="Calibri" panose="020F0502020204030204" pitchFamily="34" charset="0"/>
              </a:rPr>
              <a:t>File descriptor-based fine-grained concurrency control</a:t>
            </a:r>
            <a:endParaRPr lang="en-US" altLang="ko-KR" sz="2000" dirty="0"/>
          </a:p>
          <a:p>
            <a:pPr lvl="1"/>
            <a:r>
              <a:rPr lang="en-US" altLang="ko-KR" sz="2000" b="1" dirty="0"/>
              <a:t>File descriptor : A fundamental unit of synchronization (</a:t>
            </a:r>
            <a:r>
              <a:rPr lang="en-US" altLang="ko-KR" sz="2000" b="1" dirty="0">
                <a:sym typeface="Wingdings" panose="05000000000000000000" pitchFamily="2" charset="2"/>
              </a:rPr>
              <a:t> </a:t>
            </a:r>
            <a:r>
              <a:rPr lang="en-US" altLang="ko-KR" sz="2000" b="1" dirty="0"/>
              <a:t>FD-queue)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8C07ECF-7D98-4D8B-8BC0-8B24D13F22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4303" y="1766220"/>
            <a:ext cx="8616097" cy="4569260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8977EA0C-455B-454E-A5E9-749DAB6D3DAF}"/>
              </a:ext>
            </a:extLst>
          </p:cNvPr>
          <p:cNvGrpSpPr/>
          <p:nvPr/>
        </p:nvGrpSpPr>
        <p:grpSpPr>
          <a:xfrm>
            <a:off x="2538413" y="2638424"/>
            <a:ext cx="205864" cy="190501"/>
            <a:chOff x="1200150" y="2581274"/>
            <a:chExt cx="319088" cy="295276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E2F64C6B-3584-4A8A-BDE9-3A1FD175D561}"/>
                </a:ext>
              </a:extLst>
            </p:cNvPr>
            <p:cNvSpPr/>
            <p:nvPr/>
          </p:nvSpPr>
          <p:spPr>
            <a:xfrm>
              <a:off x="1200150" y="2581275"/>
              <a:ext cx="300038" cy="295275"/>
            </a:xfrm>
            <a:prstGeom prst="rect">
              <a:avLst/>
            </a:prstGeom>
            <a:noFill/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6" name="그래픽 5" descr="재생">
              <a:extLst>
                <a:ext uri="{FF2B5EF4-FFF2-40B4-BE49-F238E27FC236}">
                  <a16:creationId xmlns:a16="http://schemas.microsoft.com/office/drawing/2014/main" id="{6A4CE9EB-3CE7-4E29-8D2D-D14FF6E6CCD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223962" y="2581274"/>
              <a:ext cx="295276" cy="295276"/>
            </a:xfrm>
            <a:prstGeom prst="rect">
              <a:avLst/>
            </a:prstGeom>
          </p:spPr>
        </p:pic>
      </p:grpSp>
      <p:sp>
        <p:nvSpPr>
          <p:cNvPr id="9" name="직사각형 8">
            <a:extLst>
              <a:ext uri="{FF2B5EF4-FFF2-40B4-BE49-F238E27FC236}">
                <a16:creationId xmlns:a16="http://schemas.microsoft.com/office/drawing/2014/main" id="{5390CD41-CECD-40F5-BA3B-8DA8F15F54F7}"/>
              </a:ext>
            </a:extLst>
          </p:cNvPr>
          <p:cNvSpPr/>
          <p:nvPr/>
        </p:nvSpPr>
        <p:spPr>
          <a:xfrm>
            <a:off x="2962275" y="4257675"/>
            <a:ext cx="426720" cy="28194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0B49EFC4-6942-473A-8DD7-D791A9278DDE}"/>
                  </a:ext>
                </a:extLst>
              </p:cNvPr>
              <p:cNvSpPr txBox="1"/>
              <p:nvPr/>
            </p:nvSpPr>
            <p:spPr>
              <a:xfrm>
                <a:off x="1680342" y="2480369"/>
                <a:ext cx="74295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𝑂𝑝</m:t>
                      </m:r>
                      <m:sSub>
                        <m:sSub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0B49EFC4-6942-473A-8DD7-D791A9278DD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80342" y="2480369"/>
                <a:ext cx="742959" cy="369332"/>
              </a:xfrm>
              <a:prstGeom prst="rect">
                <a:avLst/>
              </a:prstGeom>
              <a:blipFill>
                <a:blip r:embed="rId6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4AD5B26-04E0-4E47-8D33-7DF5CED287A0}"/>
                  </a:ext>
                </a:extLst>
              </p:cNvPr>
              <p:cNvSpPr txBox="1"/>
              <p:nvPr/>
            </p:nvSpPr>
            <p:spPr>
              <a:xfrm>
                <a:off x="1680342" y="2733674"/>
                <a:ext cx="74295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𝑂𝑝</m:t>
                      </m:r>
                      <m:sSub>
                        <m:sSub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4AD5B26-04E0-4E47-8D33-7DF5CED287A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80342" y="2733674"/>
                <a:ext cx="742959" cy="369332"/>
              </a:xfrm>
              <a:prstGeom prst="rect">
                <a:avLst/>
              </a:prstGeom>
              <a:blipFill>
                <a:blip r:embed="rId7"/>
                <a:stretch>
                  <a:fillRect b="-14754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97E55662-301E-4D8B-8A57-77FB7E0CF4DB}"/>
                  </a:ext>
                </a:extLst>
              </p:cNvPr>
              <p:cNvSpPr txBox="1"/>
              <p:nvPr/>
            </p:nvSpPr>
            <p:spPr>
              <a:xfrm>
                <a:off x="10405926" y="2501590"/>
                <a:ext cx="74295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𝑂𝑝</m:t>
                      </m:r>
                      <m:sSub>
                        <m:sSub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97E55662-301E-4D8B-8A57-77FB7E0CF4D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05926" y="2501590"/>
                <a:ext cx="742959" cy="369332"/>
              </a:xfrm>
              <a:prstGeom prst="rect">
                <a:avLst/>
              </a:prstGeom>
              <a:blipFill>
                <a:blip r:embed="rId8"/>
                <a:stretch>
                  <a:fillRect b="-14754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3959B161-C139-4BF0-BE97-0567CB91BDFE}"/>
                  </a:ext>
                </a:extLst>
              </p:cNvPr>
              <p:cNvSpPr txBox="1"/>
              <p:nvPr/>
            </p:nvSpPr>
            <p:spPr>
              <a:xfrm>
                <a:off x="10392122" y="2802313"/>
                <a:ext cx="74295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𝑂𝑝</m:t>
                      </m:r>
                      <m:sSub>
                        <m:sSub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3959B161-C139-4BF0-BE97-0567CB91BDF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92122" y="2802313"/>
                <a:ext cx="742959" cy="369332"/>
              </a:xfrm>
              <a:prstGeom prst="rect">
                <a:avLst/>
              </a:prstGeom>
              <a:blipFill>
                <a:blip r:embed="rId9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직사각형 21">
            <a:extLst>
              <a:ext uri="{FF2B5EF4-FFF2-40B4-BE49-F238E27FC236}">
                <a16:creationId xmlns:a16="http://schemas.microsoft.com/office/drawing/2014/main" id="{C0D39529-0878-4932-A9DE-64F14C21768A}"/>
              </a:ext>
            </a:extLst>
          </p:cNvPr>
          <p:cNvSpPr/>
          <p:nvPr/>
        </p:nvSpPr>
        <p:spPr>
          <a:xfrm>
            <a:off x="4410075" y="4271010"/>
            <a:ext cx="426720" cy="281940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2F4DE18E-D863-4035-9D7F-848F0C5B31FC}"/>
              </a:ext>
            </a:extLst>
          </p:cNvPr>
          <p:cNvGrpSpPr/>
          <p:nvPr/>
        </p:nvGrpSpPr>
        <p:grpSpPr>
          <a:xfrm>
            <a:off x="6518918" y="2636518"/>
            <a:ext cx="205864" cy="190501"/>
            <a:chOff x="1200150" y="2581274"/>
            <a:chExt cx="319088" cy="295276"/>
          </a:xfrm>
        </p:grpSpPr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B6AFC288-7DD7-468A-B028-8A7879433A9E}"/>
                </a:ext>
              </a:extLst>
            </p:cNvPr>
            <p:cNvSpPr/>
            <p:nvPr/>
          </p:nvSpPr>
          <p:spPr>
            <a:xfrm>
              <a:off x="1200150" y="2581275"/>
              <a:ext cx="300038" cy="295275"/>
            </a:xfrm>
            <a:prstGeom prst="rect">
              <a:avLst/>
            </a:prstGeom>
            <a:no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5" name="그래픽 24" descr="재생">
              <a:extLst>
                <a:ext uri="{FF2B5EF4-FFF2-40B4-BE49-F238E27FC236}">
                  <a16:creationId xmlns:a16="http://schemas.microsoft.com/office/drawing/2014/main" id="{939FD9FC-F147-42E5-A412-6D8C8ACB15C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1223962" y="2581274"/>
              <a:ext cx="295276" cy="295276"/>
            </a:xfrm>
            <a:prstGeom prst="rect">
              <a:avLst/>
            </a:prstGeom>
          </p:spPr>
        </p:pic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8EED0611-E5FD-4386-91F4-BF3E52C5E272}"/>
                  </a:ext>
                </a:extLst>
              </p:cNvPr>
              <p:cNvSpPr txBox="1"/>
              <p:nvPr/>
            </p:nvSpPr>
            <p:spPr>
              <a:xfrm>
                <a:off x="2259058" y="4227314"/>
                <a:ext cx="77707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h𝑒𝑎𝑑</m:t>
                      </m:r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8EED0611-E5FD-4386-91F4-BF3E52C5E27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59058" y="4227314"/>
                <a:ext cx="777072" cy="369332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CBB6D44A-5CDA-4813-80F3-CB44DEBC55B6}"/>
                  </a:ext>
                </a:extLst>
              </p:cNvPr>
              <p:cNvSpPr txBox="1"/>
              <p:nvPr/>
            </p:nvSpPr>
            <p:spPr>
              <a:xfrm>
                <a:off x="3633003" y="4213979"/>
                <a:ext cx="77707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h𝑒𝑎𝑑</m:t>
                      </m:r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CBB6D44A-5CDA-4813-80F3-CB44DEBC55B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33003" y="4213979"/>
                <a:ext cx="777072" cy="369332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63080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4. Design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15</a:t>
            </a:fld>
            <a:endParaRPr kumimoji="1"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58FFDEF-4E7F-4E45-923E-E26FDD27FC38}"/>
              </a:ext>
            </a:extLst>
          </p:cNvPr>
          <p:cNvSpPr/>
          <p:nvPr/>
        </p:nvSpPr>
        <p:spPr>
          <a:xfrm>
            <a:off x="282698" y="772049"/>
            <a:ext cx="985882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 typeface="+mj-lt"/>
              <a:buAutoNum type="arabicPeriod" startAt="3"/>
            </a:pPr>
            <a:r>
              <a:rPr lang="en-US" altLang="ko-KR" sz="2400" dirty="0">
                <a:latin typeface="Calibri" panose="020F0502020204030204" pitchFamily="34" charset="0"/>
                <a:cs typeface="Calibri" panose="020F0502020204030204" pitchFamily="34" charset="0"/>
              </a:rPr>
              <a:t>File descriptor-based fine-grained concurrency control</a:t>
            </a:r>
            <a:endParaRPr lang="en-US" altLang="ko-KR" sz="20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A4E15DB-445F-48FC-A2ED-89D6228BF3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632" y="1806348"/>
            <a:ext cx="8059236" cy="439865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E688F36B-FD65-414C-AEF1-B6E9756119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44025" y="3738704"/>
            <a:ext cx="2210343" cy="2210343"/>
          </a:xfrm>
          <a:prstGeom prst="rect">
            <a:avLst/>
          </a:prstGeom>
        </p:spPr>
      </p:pic>
      <p:sp>
        <p:nvSpPr>
          <p:cNvPr id="7" name="말풍선: 모서리가 둥근 사각형 6">
            <a:extLst>
              <a:ext uri="{FF2B5EF4-FFF2-40B4-BE49-F238E27FC236}">
                <a16:creationId xmlns:a16="http://schemas.microsoft.com/office/drawing/2014/main" id="{F59C0A0D-A8A1-4C46-8D4E-313475EC21CB}"/>
              </a:ext>
            </a:extLst>
          </p:cNvPr>
          <p:cNvSpPr/>
          <p:nvPr/>
        </p:nvSpPr>
        <p:spPr>
          <a:xfrm>
            <a:off x="9004537" y="2266950"/>
            <a:ext cx="2437857" cy="1095375"/>
          </a:xfrm>
          <a:prstGeom prst="wedgeRoundRectCallout">
            <a:avLst>
              <a:gd name="adj1" fmla="val -4423"/>
              <a:gd name="adj2" fmla="val 83370"/>
              <a:gd name="adj3" fmla="val 16667"/>
            </a:avLst>
          </a:prstGeom>
          <a:solidFill>
            <a:schemeClr val="bg1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Then, what is going on at </a:t>
            </a:r>
          </a:p>
          <a:p>
            <a:pPr algn="ctr"/>
            <a:r>
              <a:rPr lang="en-US" altLang="ko-KR" b="1" dirty="0">
                <a:solidFill>
                  <a:srgbClr val="FF0000"/>
                </a:solidFill>
              </a:rPr>
              <a:t>Overlapping block? 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551BBD8-5037-496D-9E95-F533952396B2}"/>
              </a:ext>
            </a:extLst>
          </p:cNvPr>
          <p:cNvSpPr/>
          <p:nvPr/>
        </p:nvSpPr>
        <p:spPr>
          <a:xfrm>
            <a:off x="7067550" y="1504950"/>
            <a:ext cx="1914609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84018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4. Design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16</a:t>
            </a:fld>
            <a:endParaRPr kumimoji="1"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58FFDEF-4E7F-4E45-923E-E26FDD27FC38}"/>
              </a:ext>
            </a:extLst>
          </p:cNvPr>
          <p:cNvSpPr/>
          <p:nvPr/>
        </p:nvSpPr>
        <p:spPr>
          <a:xfrm>
            <a:off x="282698" y="772049"/>
            <a:ext cx="985882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 typeface="+mj-lt"/>
              <a:buAutoNum type="arabicPeriod" startAt="3"/>
            </a:pPr>
            <a:r>
              <a:rPr lang="en-US" altLang="ko-KR" sz="2400" dirty="0">
                <a:latin typeface="Calibri" panose="020F0502020204030204" pitchFamily="34" charset="0"/>
                <a:cs typeface="Calibri" panose="020F0502020204030204" pitchFamily="34" charset="0"/>
              </a:rPr>
              <a:t>File descriptor-based fine-grained concurrency control</a:t>
            </a:r>
          </a:p>
          <a:p>
            <a:pPr lvl="1" algn="just"/>
            <a:r>
              <a:rPr lang="en-US" altLang="ko-KR" sz="2000" b="1" dirty="0">
                <a:latin typeface="Calibri" panose="020F0502020204030204" pitchFamily="34" charset="0"/>
                <a:cs typeface="Calibri" panose="020F0502020204030204" pitchFamily="34" charset="0"/>
              </a:rPr>
              <a:t>Interval tree data structure : resolving overlapping writes with RB-tree</a:t>
            </a:r>
            <a:endParaRPr lang="en-US" altLang="ko-KR" sz="2000" b="1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F0C4610-9784-4F08-B08B-6B9C51BD63F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120"/>
          <a:stretch/>
        </p:blipFill>
        <p:spPr>
          <a:xfrm>
            <a:off x="511481" y="1947227"/>
            <a:ext cx="8202170" cy="4352048"/>
          </a:xfrm>
          <a:prstGeom prst="rect">
            <a:avLst/>
          </a:prstGeom>
        </p:spPr>
      </p:pic>
      <p:sp>
        <p:nvSpPr>
          <p:cNvPr id="4" name="타원 3">
            <a:extLst>
              <a:ext uri="{FF2B5EF4-FFF2-40B4-BE49-F238E27FC236}">
                <a16:creationId xmlns:a16="http://schemas.microsoft.com/office/drawing/2014/main" id="{A45EB77F-EB90-49DC-8229-959E5BB06F6C}"/>
              </a:ext>
            </a:extLst>
          </p:cNvPr>
          <p:cNvSpPr/>
          <p:nvPr/>
        </p:nvSpPr>
        <p:spPr>
          <a:xfrm>
            <a:off x="1239962" y="4355307"/>
            <a:ext cx="366628" cy="357187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E865C776-1362-48CB-A05F-F581BDA6EA01}"/>
              </a:ext>
            </a:extLst>
          </p:cNvPr>
          <p:cNvSpPr/>
          <p:nvPr/>
        </p:nvSpPr>
        <p:spPr>
          <a:xfrm>
            <a:off x="2020830" y="4355306"/>
            <a:ext cx="366628" cy="357187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1EB9276-B332-4385-95E0-90638FC231E8}"/>
              </a:ext>
            </a:extLst>
          </p:cNvPr>
          <p:cNvGrpSpPr/>
          <p:nvPr/>
        </p:nvGrpSpPr>
        <p:grpSpPr>
          <a:xfrm>
            <a:off x="780332" y="2528886"/>
            <a:ext cx="205864" cy="190501"/>
            <a:chOff x="1200150" y="2581274"/>
            <a:chExt cx="319088" cy="295276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84695B8C-98A5-4FF8-93E7-84160585A784}"/>
                </a:ext>
              </a:extLst>
            </p:cNvPr>
            <p:cNvSpPr/>
            <p:nvPr/>
          </p:nvSpPr>
          <p:spPr>
            <a:xfrm>
              <a:off x="1200150" y="2581275"/>
              <a:ext cx="300038" cy="29527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7" name="그래픽 16" descr="재생">
              <a:extLst>
                <a:ext uri="{FF2B5EF4-FFF2-40B4-BE49-F238E27FC236}">
                  <a16:creationId xmlns:a16="http://schemas.microsoft.com/office/drawing/2014/main" id="{D8065ED2-5B4E-4D7A-B9AE-60DECAE6E67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223962" y="2581274"/>
              <a:ext cx="295276" cy="295276"/>
            </a:xfrm>
            <a:prstGeom prst="rect">
              <a:avLst/>
            </a:prstGeom>
          </p:spPr>
        </p:pic>
      </p:grp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04DEA76E-20F8-40EE-9310-A3CAF941ABAB}"/>
              </a:ext>
            </a:extLst>
          </p:cNvPr>
          <p:cNvSpPr/>
          <p:nvPr/>
        </p:nvSpPr>
        <p:spPr>
          <a:xfrm>
            <a:off x="1107280" y="5223943"/>
            <a:ext cx="423863" cy="283887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8373E3E2-B4DC-4C5F-BA4C-06B95202249E}"/>
              </a:ext>
            </a:extLst>
          </p:cNvPr>
          <p:cNvGrpSpPr/>
          <p:nvPr/>
        </p:nvGrpSpPr>
        <p:grpSpPr>
          <a:xfrm>
            <a:off x="4612566" y="2575385"/>
            <a:ext cx="205864" cy="190501"/>
            <a:chOff x="1200150" y="2581274"/>
            <a:chExt cx="319088" cy="295276"/>
          </a:xfrm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54DFD533-F3FE-4077-9CEA-00ABDC5A0A40}"/>
                </a:ext>
              </a:extLst>
            </p:cNvPr>
            <p:cNvSpPr/>
            <p:nvPr/>
          </p:nvSpPr>
          <p:spPr>
            <a:xfrm>
              <a:off x="1200150" y="2581275"/>
              <a:ext cx="300038" cy="29527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2" name="그래픽 21" descr="재생">
              <a:extLst>
                <a:ext uri="{FF2B5EF4-FFF2-40B4-BE49-F238E27FC236}">
                  <a16:creationId xmlns:a16="http://schemas.microsoft.com/office/drawing/2014/main" id="{6EA3DC41-839F-44AE-BB9C-5A89AD98FB8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223962" y="2581274"/>
              <a:ext cx="295276" cy="295276"/>
            </a:xfrm>
            <a:prstGeom prst="rect">
              <a:avLst/>
            </a:prstGeom>
          </p:spPr>
        </p:pic>
      </p:grp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4654091F-A75F-4FD7-8E3C-E414C603AF24}"/>
              </a:ext>
            </a:extLst>
          </p:cNvPr>
          <p:cNvCxnSpPr>
            <a:cxnSpLocks/>
            <a:stCxn id="4" idx="4"/>
            <a:endCxn id="18" idx="0"/>
          </p:cNvCxnSpPr>
          <p:nvPr/>
        </p:nvCxnSpPr>
        <p:spPr>
          <a:xfrm flipH="1">
            <a:off x="1319212" y="4712494"/>
            <a:ext cx="104064" cy="511449"/>
          </a:xfrm>
          <a:prstGeom prst="straightConnector1">
            <a:avLst/>
          </a:prstGeom>
          <a:ln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B50265DD-3115-4095-A337-59B72C35BE2F}"/>
              </a:ext>
            </a:extLst>
          </p:cNvPr>
          <p:cNvSpPr/>
          <p:nvPr/>
        </p:nvSpPr>
        <p:spPr>
          <a:xfrm>
            <a:off x="2231007" y="5210364"/>
            <a:ext cx="453455" cy="283887"/>
          </a:xfrm>
          <a:prstGeom prst="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EDF36A55-E214-4DCA-8934-193EE9881AB5}"/>
              </a:ext>
            </a:extLst>
          </p:cNvPr>
          <p:cNvCxnSpPr>
            <a:cxnSpLocks/>
            <a:endCxn id="23" idx="0"/>
          </p:cNvCxnSpPr>
          <p:nvPr/>
        </p:nvCxnSpPr>
        <p:spPr>
          <a:xfrm>
            <a:off x="2231008" y="4712494"/>
            <a:ext cx="226727" cy="497870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FCED5B1F-600D-43E4-9300-1EB9E79A0045}"/>
              </a:ext>
            </a:extLst>
          </p:cNvPr>
          <p:cNvGrpSpPr/>
          <p:nvPr/>
        </p:nvGrpSpPr>
        <p:grpSpPr>
          <a:xfrm>
            <a:off x="4612566" y="2823035"/>
            <a:ext cx="205864" cy="190501"/>
            <a:chOff x="1200150" y="2581274"/>
            <a:chExt cx="319088" cy="295276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F257BE7F-9FAF-4239-BAA3-2498B364B346}"/>
                </a:ext>
              </a:extLst>
            </p:cNvPr>
            <p:cNvSpPr/>
            <p:nvPr/>
          </p:nvSpPr>
          <p:spPr>
            <a:xfrm>
              <a:off x="1200150" y="2581275"/>
              <a:ext cx="300038" cy="29527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9" name="그래픽 28" descr="재생">
              <a:extLst>
                <a:ext uri="{FF2B5EF4-FFF2-40B4-BE49-F238E27FC236}">
                  <a16:creationId xmlns:a16="http://schemas.microsoft.com/office/drawing/2014/main" id="{3FAB211A-B187-4A8F-B1A6-5604CE5070E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223962" y="2581274"/>
              <a:ext cx="295276" cy="295276"/>
            </a:xfrm>
            <a:prstGeom prst="rect">
              <a:avLst/>
            </a:prstGeom>
          </p:spPr>
        </p:pic>
      </p:grp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8C7B0DF4-61AA-4EE4-9A87-E64CECEFFE79}"/>
              </a:ext>
            </a:extLst>
          </p:cNvPr>
          <p:cNvSpPr/>
          <p:nvPr/>
        </p:nvSpPr>
        <p:spPr>
          <a:xfrm>
            <a:off x="1107279" y="5514020"/>
            <a:ext cx="423863" cy="283887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61498917-E3D3-4444-9CB0-5AA951EA975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13503" y="3683851"/>
            <a:ext cx="2492708" cy="1020505"/>
          </a:xfrm>
          <a:prstGeom prst="rect">
            <a:avLst/>
          </a:prstGeom>
        </p:spPr>
      </p:pic>
      <p:sp>
        <p:nvSpPr>
          <p:cNvPr id="33" name="타원 32">
            <a:extLst>
              <a:ext uri="{FF2B5EF4-FFF2-40B4-BE49-F238E27FC236}">
                <a16:creationId xmlns:a16="http://schemas.microsoft.com/office/drawing/2014/main" id="{42A97780-56E4-4618-84D5-82BAA01D4B6C}"/>
              </a:ext>
            </a:extLst>
          </p:cNvPr>
          <p:cNvSpPr/>
          <p:nvPr/>
        </p:nvSpPr>
        <p:spPr>
          <a:xfrm>
            <a:off x="1239962" y="4355307"/>
            <a:ext cx="366628" cy="35718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61C76DA6-6F86-48AF-9028-2CBD1112D07E}"/>
              </a:ext>
            </a:extLst>
          </p:cNvPr>
          <p:cNvCxnSpPr>
            <a:cxnSpLocks/>
            <a:endCxn id="30" idx="0"/>
          </p:cNvCxnSpPr>
          <p:nvPr/>
        </p:nvCxnSpPr>
        <p:spPr>
          <a:xfrm flipH="1">
            <a:off x="1319211" y="4712494"/>
            <a:ext cx="104065" cy="801526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그림 37">
            <a:extLst>
              <a:ext uri="{FF2B5EF4-FFF2-40B4-BE49-F238E27FC236}">
                <a16:creationId xmlns:a16="http://schemas.microsoft.com/office/drawing/2014/main" id="{DA8F8F73-7BA3-4830-9538-B27FF5EDD03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82153" y="5113257"/>
            <a:ext cx="2181529" cy="933580"/>
          </a:xfrm>
          <a:prstGeom prst="rect">
            <a:avLst/>
          </a:prstGeom>
        </p:spPr>
      </p:pic>
      <p:pic>
        <p:nvPicPr>
          <p:cNvPr id="39" name="그림 38">
            <a:extLst>
              <a:ext uri="{FF2B5EF4-FFF2-40B4-BE49-F238E27FC236}">
                <a16:creationId xmlns:a16="http://schemas.microsoft.com/office/drawing/2014/main" id="{EF0697D6-C5AF-4AC1-A0BF-AD5A57CECAB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636534" y="3481960"/>
            <a:ext cx="3471988" cy="2603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169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2" grpId="0" animBg="1"/>
      <p:bldP spid="18" grpId="0" animBg="1"/>
      <p:bldP spid="18" grpId="1" animBg="1"/>
      <p:bldP spid="23" grpId="0" animBg="1"/>
      <p:bldP spid="30" grpId="0" animBg="1"/>
      <p:bldP spid="3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4. Design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17</a:t>
            </a:fld>
            <a:endParaRPr kumimoji="1"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58FFDEF-4E7F-4E45-923E-E26FDD27FC38}"/>
              </a:ext>
            </a:extLst>
          </p:cNvPr>
          <p:cNvSpPr/>
          <p:nvPr/>
        </p:nvSpPr>
        <p:spPr>
          <a:xfrm>
            <a:off x="199571" y="1156770"/>
            <a:ext cx="5896429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b="1" dirty="0" err="1">
                <a:solidFill>
                  <a:srgbClr val="083486"/>
                </a:solidFill>
              </a:rPr>
              <a:t>CrossFS</a:t>
            </a:r>
            <a:r>
              <a:rPr lang="en-US" altLang="ko-KR" sz="2400" b="1" dirty="0">
                <a:solidFill>
                  <a:srgbClr val="083486"/>
                </a:solidFill>
              </a:rPr>
              <a:t> Design </a:t>
            </a:r>
          </a:p>
          <a:p>
            <a:r>
              <a:rPr lang="en-US" altLang="ko-KR" sz="2400" b="1" dirty="0">
                <a:solidFill>
                  <a:srgbClr val="083486"/>
                </a:solidFill>
              </a:rPr>
              <a:t>= </a:t>
            </a:r>
            <a:r>
              <a:rPr lang="en-US" altLang="ko-KR" sz="2400" b="1" dirty="0" err="1">
                <a:solidFill>
                  <a:srgbClr val="083486"/>
                </a:solidFill>
              </a:rPr>
              <a:t>LibFS</a:t>
            </a:r>
            <a:r>
              <a:rPr lang="en-US" altLang="ko-KR" sz="2400" b="1" dirty="0">
                <a:solidFill>
                  <a:srgbClr val="083486"/>
                </a:solidFill>
              </a:rPr>
              <a:t> + OS Kernel + </a:t>
            </a:r>
            <a:r>
              <a:rPr lang="en-US" altLang="ko-KR" sz="2400" b="1" dirty="0" err="1">
                <a:solidFill>
                  <a:srgbClr val="083486"/>
                </a:solidFill>
              </a:rPr>
              <a:t>FirmFS</a:t>
            </a:r>
            <a:endParaRPr lang="en-US" altLang="ko-KR" sz="20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2000" dirty="0"/>
          </a:p>
          <a:p>
            <a:pPr lvl="1"/>
            <a:r>
              <a:rPr lang="en-US" altLang="ko-KR" sz="2000" b="1" dirty="0"/>
              <a:t>A Cross-layered direct-access file system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74B42D6-A08C-4358-BD5E-4BE18B9CA0DD}"/>
              </a:ext>
            </a:extLst>
          </p:cNvPr>
          <p:cNvSpPr txBox="1"/>
          <p:nvPr/>
        </p:nvSpPr>
        <p:spPr>
          <a:xfrm>
            <a:off x="637219" y="2807592"/>
            <a:ext cx="44554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+mj-lt"/>
              <a:buAutoNum type="arabicPeriod" startAt="4"/>
            </a:pPr>
            <a:r>
              <a:rPr lang="en-US" altLang="ko-KR" dirty="0">
                <a:latin typeface="Calibri" panose="020F0502020204030204" pitchFamily="34" charset="0"/>
                <a:cs typeface="Calibri" panose="020F0502020204030204" pitchFamily="34" charset="0"/>
              </a:rPr>
              <a:t>Firmware-level file descriptor’s I/O queue scheduling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F5D9959-E229-44DC-97DB-06B6B733C1A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24"/>
          <a:stretch/>
        </p:blipFill>
        <p:spPr>
          <a:xfrm>
            <a:off x="6138579" y="1034377"/>
            <a:ext cx="5687160" cy="5035826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32875D0A-5D7B-467B-8D9A-1A97DF456C41}"/>
              </a:ext>
            </a:extLst>
          </p:cNvPr>
          <p:cNvSpPr/>
          <p:nvPr/>
        </p:nvSpPr>
        <p:spPr>
          <a:xfrm>
            <a:off x="7272338" y="4538664"/>
            <a:ext cx="1363662" cy="24923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07846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4. Design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18</a:t>
            </a:fld>
            <a:endParaRPr kumimoji="1"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74B42D6-A08C-4358-BD5E-4BE18B9CA0DD}"/>
              </a:ext>
            </a:extLst>
          </p:cNvPr>
          <p:cNvSpPr txBox="1"/>
          <p:nvPr/>
        </p:nvSpPr>
        <p:spPr>
          <a:xfrm>
            <a:off x="399094" y="712092"/>
            <a:ext cx="91544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+mj-lt"/>
              <a:buAutoNum type="arabicPeriod" startAt="4"/>
            </a:pPr>
            <a:r>
              <a:rPr lang="en-US" altLang="ko-KR" sz="2400" dirty="0">
                <a:latin typeface="Calibri" panose="020F0502020204030204" pitchFamily="34" charset="0"/>
                <a:cs typeface="Calibri" panose="020F0502020204030204" pitchFamily="34" charset="0"/>
              </a:rPr>
              <a:t>Firmware-level file descriptor’s I/O queue scheduling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Calibri" panose="020F0502020204030204" pitchFamily="34" charset="0"/>
                <a:cs typeface="Calibri" panose="020F0502020204030204" pitchFamily="34" charset="0"/>
              </a:rPr>
              <a:t>I/O Scheduling Policies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1DB8BF-E855-4894-A462-60068B3FE0E7}"/>
              </a:ext>
            </a:extLst>
          </p:cNvPr>
          <p:cNvSpPr txBox="1"/>
          <p:nvPr/>
        </p:nvSpPr>
        <p:spPr>
          <a:xfrm>
            <a:off x="707547" y="1905506"/>
            <a:ext cx="1021810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Calibri" panose="020F0502020204030204" pitchFamily="34" charset="0"/>
                <a:cs typeface="Calibri" panose="020F0502020204030204" pitchFamily="34" charset="0"/>
              </a:rPr>
              <a:t>Round Robin</a:t>
            </a:r>
          </a:p>
          <a:p>
            <a:pPr marL="1257300" lvl="2" indent="-342900" algn="just">
              <a:buFont typeface="Wingdings" panose="05000000000000000000" pitchFamily="2" charset="2"/>
              <a:buChar char="à"/>
            </a:pPr>
            <a:r>
              <a:rPr lang="en-US" altLang="ko-KR" sz="24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(Pros) Provides fairness , (Cons) Delays blocking operations(</a:t>
            </a:r>
            <a:r>
              <a:rPr lang="en-US" altLang="ko-KR" sz="24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fsync</a:t>
            </a:r>
            <a:r>
              <a:rPr lang="en-US" altLang="ko-KR" sz="24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)</a:t>
            </a:r>
          </a:p>
          <a:p>
            <a:pPr marL="1257300" lvl="2" indent="-342900" algn="just">
              <a:buFont typeface="Wingdings" panose="05000000000000000000" pitchFamily="2" charset="2"/>
              <a:buChar char="à"/>
            </a:pPr>
            <a:endParaRPr lang="en-US" altLang="ko-K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Calibri" panose="020F0502020204030204" pitchFamily="34" charset="0"/>
                <a:cs typeface="Calibri" panose="020F0502020204030204" pitchFamily="34" charset="0"/>
              </a:rPr>
              <a:t>Urgent Aware Scheduling</a:t>
            </a:r>
          </a:p>
          <a:p>
            <a:pPr lvl="2" algn="just"/>
            <a:r>
              <a:rPr lang="en-US" altLang="ko-KR" sz="24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 Prioritize blocking requests</a:t>
            </a:r>
          </a:p>
          <a:p>
            <a:pPr marL="1257300" lvl="2" indent="-342900" algn="just">
              <a:buFont typeface="Wingdings" panose="05000000000000000000" pitchFamily="2" charset="2"/>
              <a:buChar char="à"/>
            </a:pPr>
            <a:r>
              <a:rPr lang="en-US" altLang="ko-KR" sz="24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Avoids write request starvation </a:t>
            </a:r>
          </a:p>
          <a:p>
            <a:pPr marL="1257300" lvl="2" indent="-342900" algn="just">
              <a:buFont typeface="Wingdings" panose="05000000000000000000" pitchFamily="2" charset="2"/>
              <a:buChar char="à"/>
            </a:pPr>
            <a:endParaRPr lang="en-US" altLang="ko-K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Calibri" panose="020F0502020204030204" pitchFamily="34" charset="0"/>
                <a:cs typeface="Calibri" panose="020F0502020204030204" pitchFamily="34" charset="0"/>
              </a:rPr>
              <a:t>More sophisticated policies </a:t>
            </a:r>
            <a:r>
              <a:rPr lang="en-US" altLang="ko-KR" sz="24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 </a:t>
            </a:r>
            <a:r>
              <a:rPr lang="en-US" altLang="ko-KR" sz="2400" dirty="0">
                <a:latin typeface="Calibri" panose="020F0502020204030204" pitchFamily="34" charset="0"/>
                <a:cs typeface="Calibri" panose="020F0502020204030204" pitchFamily="34" charset="0"/>
              </a:rPr>
              <a:t>Future Work!</a:t>
            </a:r>
          </a:p>
        </p:txBody>
      </p:sp>
    </p:spTree>
    <p:extLst>
      <p:ext uri="{BB962C8B-B14F-4D97-AF65-F5344CB8AC3E}">
        <p14:creationId xmlns:p14="http://schemas.microsoft.com/office/powerpoint/2010/main" val="2774987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4. Design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19</a:t>
            </a:fld>
            <a:endParaRPr kumimoji="1"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58FFDEF-4E7F-4E45-923E-E26FDD27FC38}"/>
              </a:ext>
            </a:extLst>
          </p:cNvPr>
          <p:cNvSpPr/>
          <p:nvPr/>
        </p:nvSpPr>
        <p:spPr>
          <a:xfrm>
            <a:off x="199571" y="1156770"/>
            <a:ext cx="5896429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b="1" dirty="0" err="1">
                <a:solidFill>
                  <a:srgbClr val="083486"/>
                </a:solidFill>
              </a:rPr>
              <a:t>CrossFS</a:t>
            </a:r>
            <a:r>
              <a:rPr lang="en-US" altLang="ko-KR" sz="2400" b="1" dirty="0">
                <a:solidFill>
                  <a:srgbClr val="083486"/>
                </a:solidFill>
              </a:rPr>
              <a:t> Design </a:t>
            </a:r>
          </a:p>
          <a:p>
            <a:r>
              <a:rPr lang="en-US" altLang="ko-KR" sz="2400" b="1" dirty="0">
                <a:solidFill>
                  <a:srgbClr val="083486"/>
                </a:solidFill>
              </a:rPr>
              <a:t>= </a:t>
            </a:r>
            <a:r>
              <a:rPr lang="en-US" altLang="ko-KR" sz="2400" b="1" dirty="0" err="1">
                <a:solidFill>
                  <a:srgbClr val="083486"/>
                </a:solidFill>
              </a:rPr>
              <a:t>LibFS</a:t>
            </a:r>
            <a:r>
              <a:rPr lang="en-US" altLang="ko-KR" sz="2400" b="1" dirty="0">
                <a:solidFill>
                  <a:srgbClr val="083486"/>
                </a:solidFill>
              </a:rPr>
              <a:t> + OS Kernel + </a:t>
            </a:r>
            <a:r>
              <a:rPr lang="en-US" altLang="ko-KR" sz="2400" b="1" dirty="0" err="1">
                <a:solidFill>
                  <a:srgbClr val="083486"/>
                </a:solidFill>
              </a:rPr>
              <a:t>FirmFS</a:t>
            </a:r>
            <a:endParaRPr lang="en-US" altLang="ko-KR" sz="20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2000" dirty="0"/>
          </a:p>
          <a:p>
            <a:pPr lvl="1"/>
            <a:r>
              <a:rPr lang="en-US" altLang="ko-KR" sz="2000" b="1" dirty="0"/>
              <a:t>A Cross-layered direct-access file system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74B42D6-A08C-4358-BD5E-4BE18B9CA0DD}"/>
              </a:ext>
            </a:extLst>
          </p:cNvPr>
          <p:cNvSpPr txBox="1"/>
          <p:nvPr/>
        </p:nvSpPr>
        <p:spPr>
          <a:xfrm>
            <a:off x="637219" y="2807592"/>
            <a:ext cx="50211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+mj-lt"/>
              <a:buAutoNum type="arabicPeriod" startAt="5"/>
            </a:pPr>
            <a:r>
              <a:rPr lang="en-US" altLang="ko-KR" dirty="0">
                <a:latin typeface="Calibri" panose="020F0502020204030204" pitchFamily="34" charset="0"/>
                <a:cs typeface="Calibri" panose="020F0502020204030204" pitchFamily="34" charset="0"/>
              </a:rPr>
              <a:t>Cross-layered crash consistency </a:t>
            </a:r>
            <a:r>
              <a:rPr lang="en-US" altLang="ko-KR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 </a:t>
            </a:r>
            <a:r>
              <a:rPr lang="en-US" altLang="ko-KR" dirty="0">
                <a:latin typeface="Calibri" panose="020F0502020204030204" pitchFamily="34" charset="0"/>
                <a:cs typeface="Calibri" panose="020F0502020204030204" pitchFamily="34" charset="0"/>
              </a:rPr>
              <a:t>NVMs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F5D9959-E229-44DC-97DB-06B6B733C1A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24"/>
          <a:stretch/>
        </p:blipFill>
        <p:spPr>
          <a:xfrm>
            <a:off x="6017777" y="1156770"/>
            <a:ext cx="5687160" cy="5035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4781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02FE9B9C-BDDC-1E43-B29E-4A00D478A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2</a:t>
            </a:fld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52DD63C-DA25-764F-9C33-B39580A3778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148626" y="1359602"/>
            <a:ext cx="4508500" cy="4449763"/>
          </a:xfrm>
        </p:spPr>
        <p:txBody>
          <a:bodyPr>
            <a:noAutofit/>
          </a:bodyPr>
          <a:lstStyle/>
          <a:p>
            <a:pPr marL="342900" indent="-342900">
              <a:lnSpc>
                <a:spcPct val="150000"/>
              </a:lnSpc>
            </a:pPr>
            <a:r>
              <a:rPr kumimoji="1" lang="en-US" altLang="ko-KR" sz="1800" dirty="0"/>
              <a:t>Background &amp; Introduction</a:t>
            </a:r>
          </a:p>
          <a:p>
            <a:pPr marL="342900" indent="-342900">
              <a:lnSpc>
                <a:spcPct val="150000"/>
              </a:lnSpc>
            </a:pPr>
            <a:r>
              <a:rPr kumimoji="1" lang="en-US" altLang="ko-KR" sz="1800" dirty="0"/>
              <a:t>Motivation</a:t>
            </a:r>
          </a:p>
          <a:p>
            <a:pPr marL="342900" indent="-342900">
              <a:lnSpc>
                <a:spcPct val="150000"/>
              </a:lnSpc>
            </a:pPr>
            <a:r>
              <a:rPr kumimoji="1" lang="en-US" altLang="ko-KR" sz="1800" dirty="0"/>
              <a:t>Evaluation(1/2)</a:t>
            </a:r>
          </a:p>
          <a:p>
            <a:pPr marL="342900" indent="-342900">
              <a:lnSpc>
                <a:spcPct val="150000"/>
              </a:lnSpc>
            </a:pPr>
            <a:r>
              <a:rPr kumimoji="1" lang="en-US" altLang="ko-KR" sz="1800" dirty="0"/>
              <a:t>Design</a:t>
            </a:r>
          </a:p>
          <a:p>
            <a:pPr marL="342900" indent="-342900">
              <a:lnSpc>
                <a:spcPct val="150000"/>
              </a:lnSpc>
            </a:pPr>
            <a:r>
              <a:rPr kumimoji="1" lang="en-US" altLang="ko-KR" sz="1800" dirty="0"/>
              <a:t>Evaluation(2/2)</a:t>
            </a:r>
          </a:p>
          <a:p>
            <a:pPr marL="342900" indent="-342900">
              <a:lnSpc>
                <a:spcPct val="150000"/>
              </a:lnSpc>
            </a:pPr>
            <a:r>
              <a:rPr kumimoji="1" lang="en-US" altLang="ko-KR" sz="1800" dirty="0"/>
              <a:t>Conclusion</a:t>
            </a:r>
          </a:p>
          <a:p>
            <a:pPr marL="342900" indent="-342900">
              <a:lnSpc>
                <a:spcPct val="150000"/>
              </a:lnSpc>
            </a:pPr>
            <a:endParaRPr kumimoji="1" lang="en-US" altLang="ko-KR" sz="1800" dirty="0"/>
          </a:p>
          <a:p>
            <a:pPr marL="342900" indent="-342900">
              <a:lnSpc>
                <a:spcPct val="150000"/>
              </a:lnSpc>
            </a:pPr>
            <a:endParaRPr kumimoji="1"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39565389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4. Design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20</a:t>
            </a:fld>
            <a:endParaRPr kumimoji="1"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74B42D6-A08C-4358-BD5E-4BE18B9CA0DD}"/>
              </a:ext>
            </a:extLst>
          </p:cNvPr>
          <p:cNvSpPr txBox="1"/>
          <p:nvPr/>
        </p:nvSpPr>
        <p:spPr>
          <a:xfrm>
            <a:off x="218118" y="801030"/>
            <a:ext cx="1156748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+mj-lt"/>
              <a:buAutoNum type="arabicPeriod" startAt="5"/>
            </a:pPr>
            <a:r>
              <a:rPr lang="en-US" altLang="ko-KR" sz="2400" dirty="0">
                <a:latin typeface="Calibri" panose="020F0502020204030204" pitchFamily="34" charset="0"/>
                <a:cs typeface="Calibri" panose="020F0502020204030204" pitchFamily="34" charset="0"/>
              </a:rPr>
              <a:t>Cross-layered crash consistency </a:t>
            </a:r>
            <a:r>
              <a:rPr lang="en-US" altLang="ko-KR" sz="24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 </a:t>
            </a:r>
            <a:r>
              <a:rPr lang="en-US" altLang="ko-KR" sz="2400" dirty="0">
                <a:latin typeface="Calibri" panose="020F0502020204030204" pitchFamily="34" charset="0"/>
                <a:cs typeface="Calibri" panose="020F0502020204030204" pitchFamily="34" charset="0"/>
              </a:rPr>
              <a:t>NVMs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Calibri" panose="020F0502020204030204" pitchFamily="34" charset="0"/>
                <a:cs typeface="Calibri" panose="020F0502020204030204" pitchFamily="34" charset="0"/>
              </a:rPr>
              <a:t>FD-queue Crash Consistency</a:t>
            </a:r>
          </a:p>
          <a:p>
            <a:pPr marL="1257300" lvl="2" indent="-342900" algn="just">
              <a:buFontTx/>
              <a:buChar char="-"/>
            </a:pPr>
            <a:r>
              <a:rPr lang="en-US" altLang="ko-KR" sz="2400" dirty="0">
                <a:latin typeface="Calibri" panose="020F0502020204030204" pitchFamily="34" charset="0"/>
                <a:cs typeface="Calibri" panose="020F0502020204030204" pitchFamily="34" charset="0"/>
              </a:rPr>
              <a:t>NVM provides persistence</a:t>
            </a:r>
          </a:p>
          <a:p>
            <a:pPr marL="1257300" lvl="2" indent="-342900" algn="just">
              <a:buFontTx/>
              <a:buChar char="-"/>
            </a:pPr>
            <a:r>
              <a:rPr lang="en-US" altLang="ko-KR" sz="2400" dirty="0">
                <a:latin typeface="Calibri" panose="020F0502020204030204" pitchFamily="34" charset="0"/>
                <a:cs typeface="Calibri" panose="020F0502020204030204" pitchFamily="34" charset="0"/>
              </a:rPr>
              <a:t>CLWB and memory fence to provide crash consistency</a:t>
            </a:r>
          </a:p>
          <a:p>
            <a:pPr lvl="2" algn="just"/>
            <a:r>
              <a:rPr lang="en-US" altLang="ko-KR" dirty="0">
                <a:latin typeface="Calibri" panose="020F0502020204030204" pitchFamily="34" charset="0"/>
                <a:cs typeface="Calibri" panose="020F0502020204030204" pitchFamily="34" charset="0"/>
              </a:rPr>
              <a:t>(In the absence of NVM, </a:t>
            </a:r>
            <a:r>
              <a:rPr lang="en-US" altLang="ko-KR" dirty="0" err="1">
                <a:latin typeface="Calibri" panose="020F0502020204030204" pitchFamily="34" charset="0"/>
                <a:cs typeface="Calibri" panose="020F0502020204030204" pitchFamily="34" charset="0"/>
              </a:rPr>
              <a:t>CrossFS</a:t>
            </a:r>
            <a:r>
              <a:rPr lang="en-US" altLang="ko-KR" dirty="0">
                <a:latin typeface="Calibri" panose="020F0502020204030204" pitchFamily="34" charset="0"/>
                <a:cs typeface="Calibri" panose="020F0502020204030204" pitchFamily="34" charset="0"/>
              </a:rPr>
              <a:t> uses DRAM for FD-queues, providing the guarantees of traditional kernel FS)</a:t>
            </a:r>
          </a:p>
          <a:p>
            <a:pPr marL="1257300" lvl="2" indent="-342900" algn="just">
              <a:buFontTx/>
              <a:buChar char="-"/>
            </a:pPr>
            <a:endParaRPr lang="en-US" altLang="ko-K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Calibri" panose="020F0502020204030204" pitchFamily="34" charset="0"/>
                <a:cs typeface="Calibri" panose="020F0502020204030204" pitchFamily="34" charset="0"/>
              </a:rPr>
              <a:t>Low-overhead </a:t>
            </a:r>
            <a:r>
              <a:rPr lang="en-US" altLang="ko-KR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FirmFS</a:t>
            </a:r>
            <a:r>
              <a:rPr lang="en-US" altLang="ko-KR" sz="2400" dirty="0">
                <a:latin typeface="Calibri" panose="020F0502020204030204" pitchFamily="34" charset="0"/>
                <a:cs typeface="Calibri" panose="020F0502020204030204" pitchFamily="34" charset="0"/>
              </a:rPr>
              <a:t> Crash Consistency</a:t>
            </a:r>
          </a:p>
          <a:p>
            <a:pPr marL="1257300" lvl="2" indent="-342900" algn="just">
              <a:buFontTx/>
              <a:buChar char="-"/>
            </a:pPr>
            <a:r>
              <a:rPr lang="en-US" altLang="ko-KR" sz="2400" dirty="0">
                <a:latin typeface="Calibri" panose="020F0502020204030204" pitchFamily="34" charset="0"/>
                <a:cs typeface="Calibri" panose="020F0502020204030204" pitchFamily="34" charset="0"/>
              </a:rPr>
              <a:t>Data journaling is expensive</a:t>
            </a:r>
          </a:p>
          <a:p>
            <a:pPr marL="1257300" lvl="2" indent="-342900" algn="just">
              <a:buFontTx/>
              <a:buChar char="-"/>
            </a:pPr>
            <a:r>
              <a:rPr lang="en-US" altLang="ko-KR" sz="2400" dirty="0">
                <a:latin typeface="Calibri" panose="020F0502020204030204" pitchFamily="34" charset="0"/>
                <a:cs typeface="Calibri" panose="020F0502020204030204" pitchFamily="34" charset="0"/>
              </a:rPr>
              <a:t>However, </a:t>
            </a:r>
            <a:r>
              <a:rPr lang="en-US" altLang="ko-KR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CrossFS</a:t>
            </a:r>
            <a:r>
              <a:rPr lang="en-US" altLang="ko-KR" sz="2400" dirty="0">
                <a:latin typeface="Calibri" panose="020F0502020204030204" pitchFamily="34" charset="0"/>
                <a:cs typeface="Calibri" panose="020F0502020204030204" pitchFamily="34" charset="0"/>
              </a:rPr>
              <a:t>, I/O request and data are buffered in FD-queue buffer</a:t>
            </a:r>
          </a:p>
          <a:p>
            <a:pPr marL="1257300" lvl="2" indent="-342900" algn="just">
              <a:buFontTx/>
              <a:buChar char="-"/>
            </a:pPr>
            <a:r>
              <a:rPr lang="en-US" altLang="ko-KR" sz="2400" dirty="0">
                <a:latin typeface="Calibri" panose="020F0502020204030204" pitchFamily="34" charset="0"/>
                <a:cs typeface="Calibri" panose="020F0502020204030204" pitchFamily="34" charset="0"/>
              </a:rPr>
              <a:t>In journal entry, there is an offset of data buffer in NVM</a:t>
            </a:r>
          </a:p>
          <a:p>
            <a:pPr lvl="2" algn="just"/>
            <a:endParaRPr lang="en-US" altLang="ko-K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2" algn="just"/>
            <a:r>
              <a:rPr lang="en-US" altLang="ko-KR" sz="2400" dirty="0">
                <a:latin typeface="Calibri" panose="020F0502020204030204" pitchFamily="34" charset="0"/>
                <a:cs typeface="Calibri" panose="020F0502020204030204" pitchFamily="34" charset="0"/>
              </a:rPr>
              <a:t>Meaning of “Low-overhead” , “lightweight journaling” : </a:t>
            </a:r>
          </a:p>
          <a:p>
            <a:pPr lvl="2" algn="just"/>
            <a:r>
              <a:rPr lang="en-US" altLang="ko-KR" sz="2400" dirty="0">
                <a:latin typeface="Calibri" panose="020F0502020204030204" pitchFamily="34" charset="0"/>
                <a:cs typeface="Calibri" panose="020F0502020204030204" pitchFamily="34" charset="0"/>
              </a:rPr>
              <a:t>Get data journaling benefits at the cost of metadata journaling</a:t>
            </a:r>
          </a:p>
        </p:txBody>
      </p:sp>
    </p:spTree>
    <p:extLst>
      <p:ext uri="{BB962C8B-B14F-4D97-AF65-F5344CB8AC3E}">
        <p14:creationId xmlns:p14="http://schemas.microsoft.com/office/powerpoint/2010/main" val="34859453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5. Evaluation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21</a:t>
            </a:fld>
            <a:endParaRPr kumimoji="1"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58FFDEF-4E7F-4E45-923E-E26FDD27FC38}"/>
              </a:ext>
            </a:extLst>
          </p:cNvPr>
          <p:cNvSpPr/>
          <p:nvPr/>
        </p:nvSpPr>
        <p:spPr>
          <a:xfrm>
            <a:off x="402771" y="674170"/>
            <a:ext cx="5959929" cy="62478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b="1" dirty="0" err="1">
                <a:solidFill>
                  <a:srgbClr val="083486"/>
                </a:solidFill>
              </a:rPr>
              <a:t>CrossFS</a:t>
            </a:r>
            <a:r>
              <a:rPr lang="en-US" altLang="ko-KR" sz="2800" b="1" dirty="0">
                <a:solidFill>
                  <a:srgbClr val="083486"/>
                </a:solidFill>
              </a:rPr>
              <a:t>: Evaluation Metric</a:t>
            </a:r>
            <a:endParaRPr lang="en-US" altLang="ko-KR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ko-KR" dirty="0"/>
              <a:t>How effective is </a:t>
            </a:r>
            <a:r>
              <a:rPr lang="en-US" altLang="ko-KR" dirty="0" err="1"/>
              <a:t>CrossFS</a:t>
            </a:r>
            <a:r>
              <a:rPr lang="en-US" altLang="ko-KR" dirty="0"/>
              <a:t> in exploiting the cross-layered design and FD-based concurrency?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ko-KR" dirty="0"/>
              <a:t>Can </a:t>
            </a:r>
            <a:r>
              <a:rPr lang="en-US" altLang="ko-KR" dirty="0" err="1"/>
              <a:t>CrossFS</a:t>
            </a:r>
            <a:r>
              <a:rPr lang="en-US" altLang="ko-KR" dirty="0"/>
              <a:t>’ cross-layered design scale for metadata intensive workloads with no data sharing across threads?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ko-KR" dirty="0"/>
              <a:t>Does </a:t>
            </a:r>
            <a:r>
              <a:rPr lang="en-US" altLang="ko-KR" dirty="0" err="1"/>
              <a:t>CrossFS</a:t>
            </a:r>
            <a:r>
              <a:rPr lang="en-US" altLang="ko-KR" dirty="0"/>
              <a:t> benefit real-world applications?(</a:t>
            </a:r>
            <a:r>
              <a:rPr lang="en-US" altLang="ko-KR" dirty="0" err="1"/>
              <a:t>RocksDB</a:t>
            </a:r>
            <a:r>
              <a:rPr lang="en-US" altLang="ko-KR" dirty="0"/>
              <a:t>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ko-KR" dirty="0"/>
              <a:t>[Appendix]What is the impact of host configuration such as storage bandwidth, device-CPU frequency, and PCIe latency?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ko-KR" dirty="0"/>
              <a:t>[Appendix] How effective is </a:t>
            </a:r>
            <a:r>
              <a:rPr lang="en-US" altLang="ko-KR" dirty="0" err="1"/>
              <a:t>CrossFS</a:t>
            </a:r>
            <a:r>
              <a:rPr lang="en-US" altLang="ko-KR" dirty="0"/>
              <a:t>’ FD-queue scheduler?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400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235D570-0D01-443A-B204-2268D500A180}"/>
              </a:ext>
            </a:extLst>
          </p:cNvPr>
          <p:cNvSpPr/>
          <p:nvPr/>
        </p:nvSpPr>
        <p:spPr>
          <a:xfrm>
            <a:off x="6746959" y="1513968"/>
            <a:ext cx="4400939" cy="20366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D16E246-ACD3-42B2-9C4A-1B349E6620CF}"/>
              </a:ext>
            </a:extLst>
          </p:cNvPr>
          <p:cNvSpPr txBox="1"/>
          <p:nvPr/>
        </p:nvSpPr>
        <p:spPr>
          <a:xfrm>
            <a:off x="6594559" y="975232"/>
            <a:ext cx="31092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dirty="0"/>
              <a:t>Experimental Setup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2000" dirty="0"/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99E0E883-9D40-4E5E-81F0-CCD9A1CD4D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26993"/>
              </p:ext>
            </p:extLst>
          </p:nvPr>
        </p:nvGraphicFramePr>
        <p:xfrm>
          <a:off x="7075894" y="1745023"/>
          <a:ext cx="3831748" cy="1661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57937">
                  <a:extLst>
                    <a:ext uri="{9D8B030D-6E8A-4147-A177-3AD203B41FA5}">
                      <a16:colId xmlns:a16="http://schemas.microsoft.com/office/drawing/2014/main" val="1131593016"/>
                    </a:ext>
                  </a:extLst>
                </a:gridCol>
                <a:gridCol w="957937">
                  <a:extLst>
                    <a:ext uri="{9D8B030D-6E8A-4147-A177-3AD203B41FA5}">
                      <a16:colId xmlns:a16="http://schemas.microsoft.com/office/drawing/2014/main" val="1412122429"/>
                    </a:ext>
                  </a:extLst>
                </a:gridCol>
                <a:gridCol w="1915874">
                  <a:extLst>
                    <a:ext uri="{9D8B030D-6E8A-4147-A177-3AD203B41FA5}">
                      <a16:colId xmlns:a16="http://schemas.microsoft.com/office/drawing/2014/main" val="1087140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endParaRPr lang="en-US" altLang="ko-KR" b="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Host</a:t>
                      </a:r>
                    </a:p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2.7GHz Intel(R) Xeon(R) Gold, dual-socket, 64-core</a:t>
                      </a:r>
                    </a:p>
                    <a:p>
                      <a:pPr algn="ctr" latinLnBrk="1"/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with </a:t>
                      </a:r>
                    </a:p>
                    <a:p>
                      <a:pPr algn="ctr" latinLnBrk="1"/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32GB memory &amp; 512 SSD 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71227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NVM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100" b="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512GB Intel Optane DC NVM (4x128GB)</a:t>
                      </a:r>
                    </a:p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4722478"/>
                  </a:ext>
                </a:extLst>
              </a:tr>
            </a:tbl>
          </a:graphicData>
        </a:graphic>
      </p:graphicFrame>
      <p:pic>
        <p:nvPicPr>
          <p:cNvPr id="2050" name="Picture 2" descr="인텔® 제온® 골드 6226 프로세서">
            <a:extLst>
              <a:ext uri="{FF2B5EF4-FFF2-40B4-BE49-F238E27FC236}">
                <a16:creationId xmlns:a16="http://schemas.microsoft.com/office/drawing/2014/main" id="{F9E6FE7A-74C9-4698-9285-186B2AAB81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2384" y="1882463"/>
            <a:ext cx="6096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15979BC0-64CB-4BED-89A7-C290925AE4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69479" y="2807328"/>
            <a:ext cx="782505" cy="446942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B4C7DCB6-8C55-494E-BB54-F395EF62CE5D}"/>
              </a:ext>
            </a:extLst>
          </p:cNvPr>
          <p:cNvSpPr txBox="1"/>
          <p:nvPr/>
        </p:nvSpPr>
        <p:spPr>
          <a:xfrm>
            <a:off x="6514838" y="3941446"/>
            <a:ext cx="50805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dirty="0"/>
              <a:t>State-of-the-art File Systems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2000" dirty="0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1C0C6441-8AAD-47A8-8714-6649B9FAF972}"/>
              </a:ext>
            </a:extLst>
          </p:cNvPr>
          <p:cNvSpPr/>
          <p:nvPr/>
        </p:nvSpPr>
        <p:spPr>
          <a:xfrm>
            <a:off x="6746959" y="4378586"/>
            <a:ext cx="4400939" cy="20366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41" name="표 3">
            <a:extLst>
              <a:ext uri="{FF2B5EF4-FFF2-40B4-BE49-F238E27FC236}">
                <a16:creationId xmlns:a16="http://schemas.microsoft.com/office/drawing/2014/main" id="{BDE8318C-464C-43E8-BBA2-BA45FA586E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0261570"/>
              </p:ext>
            </p:extLst>
          </p:nvPr>
        </p:nvGraphicFramePr>
        <p:xfrm>
          <a:off x="7075894" y="4513891"/>
          <a:ext cx="3831747" cy="171303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57937">
                  <a:extLst>
                    <a:ext uri="{9D8B030D-6E8A-4147-A177-3AD203B41FA5}">
                      <a16:colId xmlns:a16="http://schemas.microsoft.com/office/drawing/2014/main" val="1131593016"/>
                    </a:ext>
                  </a:extLst>
                </a:gridCol>
                <a:gridCol w="1254434">
                  <a:extLst>
                    <a:ext uri="{9D8B030D-6E8A-4147-A177-3AD203B41FA5}">
                      <a16:colId xmlns:a16="http://schemas.microsoft.com/office/drawing/2014/main" val="1412122429"/>
                    </a:ext>
                  </a:extLst>
                </a:gridCol>
                <a:gridCol w="1619376">
                  <a:extLst>
                    <a:ext uri="{9D8B030D-6E8A-4147-A177-3AD203B41FA5}">
                      <a16:colId xmlns:a16="http://schemas.microsoft.com/office/drawing/2014/main" val="108714025"/>
                    </a:ext>
                  </a:extLst>
                </a:gridCol>
              </a:tblGrid>
              <a:tr h="276541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 err="1">
                          <a:solidFill>
                            <a:schemeClr val="tx1"/>
                          </a:solidFill>
                        </a:rPr>
                        <a:t>KernelFS</a:t>
                      </a:r>
                      <a:endParaRPr lang="en-US" altLang="ko-KR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Ext4-DAX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Kernel-level </a:t>
                      </a:r>
                    </a:p>
                    <a:p>
                      <a:pPr algn="ctr" latinLnBrk="1"/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file system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7122749"/>
                  </a:ext>
                </a:extLst>
              </a:tr>
              <a:tr h="27654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NOVA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FAST ’16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0463735"/>
                  </a:ext>
                </a:extLst>
              </a:tr>
              <a:tr h="207406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 err="1">
                          <a:solidFill>
                            <a:schemeClr val="tx1"/>
                          </a:solidFill>
                        </a:rPr>
                        <a:t>UserFS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Strata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SOSP ’17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4722478"/>
                  </a:ext>
                </a:extLst>
              </a:tr>
              <a:tr h="22123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 err="1">
                          <a:solidFill>
                            <a:schemeClr val="tx1"/>
                          </a:solidFill>
                        </a:rPr>
                        <a:t>SplitFS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SOSP ’19</a:t>
                      </a:r>
                      <a:endParaRPr lang="ko-KR" altLang="en-US" sz="105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1807780"/>
                  </a:ext>
                </a:extLst>
              </a:tr>
              <a:tr h="38715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Firmware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 err="1">
                          <a:solidFill>
                            <a:schemeClr val="tx1"/>
                          </a:solidFill>
                        </a:rPr>
                        <a:t>DevFS</a:t>
                      </a:r>
                      <a:endParaRPr lang="en-US" altLang="ko-KR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FAST ‘18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59526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07728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4. Design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22</a:t>
            </a:fld>
            <a:endParaRPr kumimoji="1"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74B42D6-A08C-4358-BD5E-4BE18B9CA0DD}"/>
              </a:ext>
            </a:extLst>
          </p:cNvPr>
          <p:cNvSpPr txBox="1"/>
          <p:nvPr/>
        </p:nvSpPr>
        <p:spPr>
          <a:xfrm>
            <a:off x="218118" y="801030"/>
            <a:ext cx="1156748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dirty="0"/>
              <a:t>How effective is </a:t>
            </a:r>
            <a:r>
              <a:rPr lang="en-US" altLang="ko-KR" sz="2000" dirty="0" err="1"/>
              <a:t>CrossFS</a:t>
            </a:r>
            <a:r>
              <a:rPr lang="en-US" altLang="ko-KR" sz="2000" dirty="0"/>
              <a:t> in exploiting the cross-layered design and FD-based concurrency?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ko-KR" sz="2000" b="1" dirty="0"/>
              <a:t>Concurrent accesses scaling when sharing files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D6BC7F-4129-47AA-BC4A-854A438B064B}"/>
              </a:ext>
            </a:extLst>
          </p:cNvPr>
          <p:cNvSpPr txBox="1"/>
          <p:nvPr/>
        </p:nvSpPr>
        <p:spPr>
          <a:xfrm>
            <a:off x="1131173" y="6071146"/>
            <a:ext cx="4574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00B050"/>
                </a:solidFill>
              </a:rPr>
              <a:t>☆Readers do not have to wait for writers</a:t>
            </a:r>
            <a:endParaRPr lang="ko-KR" altLang="en-US" dirty="0">
              <a:solidFill>
                <a:srgbClr val="00B050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0613CA0-8D3B-407D-8EA4-B402F3CA8E6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0326"/>
          <a:stretch/>
        </p:blipFill>
        <p:spPr>
          <a:xfrm>
            <a:off x="18359" y="2146636"/>
            <a:ext cx="11636473" cy="388459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937CE42-3148-40EB-841A-2EE98B6915BF}"/>
              </a:ext>
            </a:extLst>
          </p:cNvPr>
          <p:cNvSpPr txBox="1"/>
          <p:nvPr/>
        </p:nvSpPr>
        <p:spPr>
          <a:xfrm>
            <a:off x="6773215" y="6071146"/>
            <a:ext cx="54614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00B050"/>
                </a:solidFill>
              </a:rPr>
              <a:t>☆Non-overlapping writes dispatched in </a:t>
            </a:r>
            <a:r>
              <a:rPr lang="en-US" altLang="ko-KR" dirty="0" err="1">
                <a:solidFill>
                  <a:srgbClr val="00B050"/>
                </a:solidFill>
              </a:rPr>
              <a:t>parrallel</a:t>
            </a:r>
            <a:endParaRPr lang="ko-KR" altLang="en-US" dirty="0">
              <a:solidFill>
                <a:srgbClr val="00B05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9ED543-2808-4E7E-8165-35D76D54756C}"/>
              </a:ext>
            </a:extLst>
          </p:cNvPr>
          <p:cNvSpPr txBox="1"/>
          <p:nvPr/>
        </p:nvSpPr>
        <p:spPr>
          <a:xfrm>
            <a:off x="4960010" y="1725021"/>
            <a:ext cx="26598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/>
              <a:t>Microbenchmark</a:t>
            </a:r>
            <a:endParaRPr lang="ko-KR" altLang="en-US" sz="24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8C1A35-29FE-4AE1-B790-2EC86025AB1C}"/>
              </a:ext>
            </a:extLst>
          </p:cNvPr>
          <p:cNvSpPr txBox="1"/>
          <p:nvPr/>
        </p:nvSpPr>
        <p:spPr>
          <a:xfrm>
            <a:off x="2355159" y="2186686"/>
            <a:ext cx="24589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/>
              <a:t>Read scalability</a:t>
            </a:r>
            <a:endParaRPr lang="ko-KR" altLang="en-US" sz="24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E15DFDB-C48F-495E-B0EB-DB4681D0E2F1}"/>
              </a:ext>
            </a:extLst>
          </p:cNvPr>
          <p:cNvSpPr txBox="1"/>
          <p:nvPr/>
        </p:nvSpPr>
        <p:spPr>
          <a:xfrm>
            <a:off x="7957673" y="2216030"/>
            <a:ext cx="25423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/>
              <a:t>Write scalability</a:t>
            </a:r>
            <a:endParaRPr lang="ko-KR" altLang="en-US" sz="2400" b="1" dirty="0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B008AF54-BAA0-48EB-BBAC-15BEEB613E31}"/>
              </a:ext>
            </a:extLst>
          </p:cNvPr>
          <p:cNvCxnSpPr>
            <a:cxnSpLocks/>
          </p:cNvCxnSpPr>
          <p:nvPr/>
        </p:nvCxnSpPr>
        <p:spPr>
          <a:xfrm flipV="1">
            <a:off x="10658475" y="3619500"/>
            <a:ext cx="647700" cy="1133476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2AAB20D3-F3E1-4681-BE13-1DA4B7E9E022}"/>
              </a:ext>
            </a:extLst>
          </p:cNvPr>
          <p:cNvSpPr txBox="1"/>
          <p:nvPr/>
        </p:nvSpPr>
        <p:spPr>
          <a:xfrm>
            <a:off x="10658475" y="3315101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00B050"/>
                </a:solidFill>
              </a:rPr>
              <a:t>3.41x</a:t>
            </a:r>
            <a:endParaRPr lang="ko-KR" alt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62628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4. Design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23</a:t>
            </a:fld>
            <a:endParaRPr kumimoji="1"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74B42D6-A08C-4358-BD5E-4BE18B9CA0DD}"/>
              </a:ext>
            </a:extLst>
          </p:cNvPr>
          <p:cNvSpPr txBox="1"/>
          <p:nvPr/>
        </p:nvSpPr>
        <p:spPr>
          <a:xfrm>
            <a:off x="218118" y="801030"/>
            <a:ext cx="1156748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dirty="0"/>
              <a:t>Can </a:t>
            </a:r>
            <a:r>
              <a:rPr lang="en-US" altLang="ko-KR" sz="2000" dirty="0" err="1"/>
              <a:t>CrossFS</a:t>
            </a:r>
            <a:r>
              <a:rPr lang="en-US" altLang="ko-KR" sz="2000" dirty="0"/>
              <a:t>’ cross-layered design scale for metadata intensive workloads with no data sharing across threads?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20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F018209B-FA7E-4E4F-8541-B73CA11445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9074" y="1776288"/>
            <a:ext cx="6664820" cy="4693688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DBD41B50-DA08-4846-B390-09B650F61D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8529" y="1850031"/>
            <a:ext cx="6750251" cy="460048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AB9C1F5-85FC-4B88-B7F9-58A5B0320329}"/>
              </a:ext>
            </a:extLst>
          </p:cNvPr>
          <p:cNvSpPr txBox="1"/>
          <p:nvPr/>
        </p:nvSpPr>
        <p:spPr>
          <a:xfrm>
            <a:off x="8407401" y="6242617"/>
            <a:ext cx="3505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Calibri" panose="020F0502020204030204" pitchFamily="34" charset="0"/>
                <a:cs typeface="Calibri" panose="020F0502020204030204" pitchFamily="34" charset="0"/>
              </a:rPr>
              <a:t>*write-heavy : metadata-intensive workloads such as file create, delete, directory update</a:t>
            </a:r>
            <a:endParaRPr lang="ko-KR" alt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9956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4. Design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24</a:t>
            </a:fld>
            <a:endParaRPr kumimoji="1"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74B42D6-A08C-4358-BD5E-4BE18B9CA0DD}"/>
              </a:ext>
            </a:extLst>
          </p:cNvPr>
          <p:cNvSpPr txBox="1"/>
          <p:nvPr/>
        </p:nvSpPr>
        <p:spPr>
          <a:xfrm>
            <a:off x="218118" y="801030"/>
            <a:ext cx="1156748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dirty="0"/>
              <a:t>Can </a:t>
            </a:r>
            <a:r>
              <a:rPr lang="en-US" altLang="ko-KR" sz="2000" dirty="0" err="1"/>
              <a:t>CrossFS</a:t>
            </a:r>
            <a:r>
              <a:rPr lang="en-US" altLang="ko-KR" sz="2000" dirty="0"/>
              <a:t>’ cross-layered design scale for metadata intensive workloads with no data sharing across threads?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20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DC0AEE1-B235-443F-A6E2-8AEF8C4930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041" y="2136548"/>
            <a:ext cx="11323159" cy="307805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DC2D415-9309-498F-B42C-800FDBE464A5}"/>
              </a:ext>
            </a:extLst>
          </p:cNvPr>
          <p:cNvSpPr txBox="1"/>
          <p:nvPr/>
        </p:nvSpPr>
        <p:spPr>
          <a:xfrm>
            <a:off x="6756401" y="4604317"/>
            <a:ext cx="3505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Calibri" panose="020F0502020204030204" pitchFamily="34" charset="0"/>
                <a:cs typeface="Calibri" panose="020F0502020204030204" pitchFamily="34" charset="0"/>
              </a:rPr>
              <a:t>*write-heavy</a:t>
            </a:r>
            <a:endParaRPr lang="ko-KR" alt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560FA45-F701-4F13-9E74-3A3B77BBC3FD}"/>
              </a:ext>
            </a:extLst>
          </p:cNvPr>
          <p:cNvSpPr txBox="1"/>
          <p:nvPr/>
        </p:nvSpPr>
        <p:spPr>
          <a:xfrm>
            <a:off x="2933701" y="4604316"/>
            <a:ext cx="3505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Calibri" panose="020F0502020204030204" pitchFamily="34" charset="0"/>
                <a:cs typeface="Calibri" panose="020F0502020204030204" pitchFamily="34" charset="0"/>
              </a:rPr>
              <a:t>*metadata-heavy</a:t>
            </a:r>
            <a:endParaRPr lang="ko-KR" alt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628CCFD-7F3B-4A4E-8638-C8BC46739A23}"/>
              </a:ext>
            </a:extLst>
          </p:cNvPr>
          <p:cNvSpPr txBox="1"/>
          <p:nvPr/>
        </p:nvSpPr>
        <p:spPr>
          <a:xfrm>
            <a:off x="10579101" y="4604315"/>
            <a:ext cx="3505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Calibri" panose="020F0502020204030204" pitchFamily="34" charset="0"/>
                <a:cs typeface="Calibri" panose="020F0502020204030204" pitchFamily="34" charset="0"/>
              </a:rPr>
              <a:t>*read-heavy</a:t>
            </a:r>
            <a:endParaRPr lang="ko-KR" alt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87513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4. Design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25</a:t>
            </a:fld>
            <a:endParaRPr kumimoji="1"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74B42D6-A08C-4358-BD5E-4BE18B9CA0DD}"/>
              </a:ext>
            </a:extLst>
          </p:cNvPr>
          <p:cNvSpPr txBox="1"/>
          <p:nvPr/>
        </p:nvSpPr>
        <p:spPr>
          <a:xfrm>
            <a:off x="218118" y="801030"/>
            <a:ext cx="115674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dirty="0"/>
              <a:t>Does </a:t>
            </a:r>
            <a:r>
              <a:rPr lang="en-US" altLang="ko-KR" sz="2000" dirty="0" err="1"/>
              <a:t>CrossFS</a:t>
            </a:r>
            <a:r>
              <a:rPr lang="en-US" altLang="ko-KR" sz="2000" dirty="0"/>
              <a:t> benefit real-world applications?(</a:t>
            </a:r>
            <a:r>
              <a:rPr lang="en-US" altLang="ko-KR" sz="2000" dirty="0" err="1"/>
              <a:t>RocksDB</a:t>
            </a:r>
            <a:r>
              <a:rPr lang="en-US" altLang="ko-KR" sz="2000" dirty="0"/>
              <a:t>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20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527A3DE-DD34-4900-88F8-692F6181EF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7990" y="1442760"/>
            <a:ext cx="7491995" cy="4919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9834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4. Design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26</a:t>
            </a:fld>
            <a:endParaRPr kumimoji="1"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74B42D6-A08C-4358-BD5E-4BE18B9CA0DD}"/>
              </a:ext>
            </a:extLst>
          </p:cNvPr>
          <p:cNvSpPr txBox="1"/>
          <p:nvPr/>
        </p:nvSpPr>
        <p:spPr>
          <a:xfrm>
            <a:off x="218118" y="801030"/>
            <a:ext cx="115674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dirty="0"/>
              <a:t>Does </a:t>
            </a:r>
            <a:r>
              <a:rPr lang="en-US" altLang="ko-KR" sz="2000" dirty="0" err="1"/>
              <a:t>CrossFS</a:t>
            </a:r>
            <a:r>
              <a:rPr lang="en-US" altLang="ko-KR" sz="2000" dirty="0"/>
              <a:t> benefit real-world applications?(</a:t>
            </a:r>
            <a:r>
              <a:rPr lang="en-US" altLang="ko-KR" sz="2000" dirty="0" err="1"/>
              <a:t>RocksDB</a:t>
            </a:r>
            <a:r>
              <a:rPr lang="en-US" altLang="ko-KR" sz="2000" dirty="0"/>
              <a:t>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20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0589CE2-BDB1-4778-A0D2-7B34C15B4D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15059"/>
            <a:ext cx="12192000" cy="347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402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96" y="105962"/>
            <a:ext cx="8876963" cy="365125"/>
          </a:xfrm>
        </p:spPr>
        <p:txBody>
          <a:bodyPr>
            <a:normAutofit fontScale="90000"/>
          </a:bodyPr>
          <a:lstStyle/>
          <a:p>
            <a:r>
              <a:rPr kumimoji="1" lang="en-US" altLang="ko-KR" dirty="0"/>
              <a:t>6. Conclusion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27</a:t>
            </a:fld>
            <a:endParaRPr kumimoji="1"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697DA5-B5B0-064C-91E2-FF17911A4665}"/>
              </a:ext>
            </a:extLst>
          </p:cNvPr>
          <p:cNvSpPr/>
          <p:nvPr/>
        </p:nvSpPr>
        <p:spPr>
          <a:xfrm>
            <a:off x="1139272" y="1737430"/>
            <a:ext cx="10443127" cy="46494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ore-KR" sz="2000" b="1" dirty="0"/>
              <a:t>Storage hardware (with compute capability) has reached the microsecond era</a:t>
            </a:r>
          </a:p>
          <a:p>
            <a:pPr>
              <a:lnSpc>
                <a:spcPct val="150000"/>
              </a:lnSpc>
            </a:pPr>
            <a:endParaRPr lang="en-US" altLang="ko-Kore-KR" sz="2000" b="1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ore-KR" sz="2000" b="1" dirty="0"/>
              <a:t>Providing direct I/O and utilizing host and storage-level compute is critical</a:t>
            </a:r>
          </a:p>
          <a:p>
            <a:pPr marL="800100" lvl="1" indent="-342900">
              <a:lnSpc>
                <a:spcPct val="150000"/>
              </a:lnSpc>
              <a:buFontTx/>
              <a:buChar char="-"/>
            </a:pPr>
            <a:r>
              <a:rPr lang="en-US" altLang="ko-Kore-KR" sz="2000" dirty="0" err="1"/>
              <a:t>CrossFS</a:t>
            </a:r>
            <a:r>
              <a:rPr lang="en-US" altLang="ko-Kore-KR" sz="2000" dirty="0"/>
              <a:t> approach : Cross-layered storage file system design</a:t>
            </a:r>
          </a:p>
          <a:p>
            <a:pPr marL="800100" lvl="1" indent="-342900">
              <a:lnSpc>
                <a:spcPct val="150000"/>
              </a:lnSpc>
              <a:buFontTx/>
              <a:buChar char="-"/>
            </a:pPr>
            <a:endParaRPr lang="en-US" altLang="ko-Kore-KR" sz="20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ore-KR" sz="2000" b="1" dirty="0"/>
              <a:t>Fine grained concurrency control is important for I/O scalability</a:t>
            </a:r>
          </a:p>
          <a:p>
            <a:pPr marL="800100" lvl="1" indent="-342900">
              <a:lnSpc>
                <a:spcPct val="150000"/>
              </a:lnSpc>
              <a:buFontTx/>
              <a:buChar char="-"/>
            </a:pPr>
            <a:r>
              <a:rPr lang="en-US" altLang="ko-Kore-KR" sz="2000" dirty="0" err="1"/>
              <a:t>CrossFS</a:t>
            </a:r>
            <a:r>
              <a:rPr lang="en-US" altLang="ko-Kore-KR" sz="2000" dirty="0"/>
              <a:t> approach : File-descriptor concurrency control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ore-KR" sz="20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ore-KR" sz="2000" dirty="0"/>
              <a:t>(Future Work) : H/W integration, support sophisticated scheduling policies, other FS operations(e.g. </a:t>
            </a:r>
            <a:r>
              <a:rPr lang="en-US" altLang="ko-Kore-KR" sz="2000" dirty="0" err="1"/>
              <a:t>mmap</a:t>
            </a:r>
            <a:r>
              <a:rPr lang="en-US" altLang="ko-Kore-KR" sz="2000" dirty="0"/>
              <a:t>())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5D41808-3E78-4EAE-9DDB-0CB41AF19284}"/>
              </a:ext>
            </a:extLst>
          </p:cNvPr>
          <p:cNvSpPr/>
          <p:nvPr/>
        </p:nvSpPr>
        <p:spPr>
          <a:xfrm>
            <a:off x="887392" y="869950"/>
            <a:ext cx="10847408" cy="5516958"/>
          </a:xfrm>
          <a:prstGeom prst="rect">
            <a:avLst/>
          </a:prstGeom>
          <a:noFill/>
          <a:ln w="666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FC000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B92157F-2B65-4B64-ACE4-DC11D41126C6}"/>
              </a:ext>
            </a:extLst>
          </p:cNvPr>
          <p:cNvSpPr/>
          <p:nvPr/>
        </p:nvSpPr>
        <p:spPr>
          <a:xfrm>
            <a:off x="4546873" y="983322"/>
            <a:ext cx="309825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800" b="1" u="sng" dirty="0" err="1">
                <a:solidFill>
                  <a:srgbClr val="FFC000"/>
                </a:solidFill>
              </a:rPr>
              <a:t>CrossFS</a:t>
            </a:r>
            <a:endParaRPr lang="en" altLang="ko-Kore-KR" sz="2800" b="1" i="1" u="sng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094660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D18A23-73B7-BA4A-9BFA-F5F94C3E05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920" y="2261506"/>
            <a:ext cx="12101079" cy="639243"/>
          </a:xfrm>
        </p:spPr>
        <p:txBody>
          <a:bodyPr anchor="t"/>
          <a:lstStyle/>
          <a:p>
            <a:r>
              <a:rPr kumimoji="1" lang="en-US" altLang="ko-KR" sz="3600" dirty="0" err="1"/>
              <a:t>CrossFS</a:t>
            </a:r>
            <a:r>
              <a:rPr kumimoji="1" lang="en-US" altLang="ko-KR" sz="3600" dirty="0"/>
              <a:t>: A Cross-layered Direct-Access File System</a:t>
            </a:r>
            <a:endParaRPr kumimoji="1" lang="ko-KR" altLang="en-US" sz="36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710F9D9-C627-734C-88DB-048E5508A0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5234498"/>
            <a:ext cx="5938687" cy="973084"/>
          </a:xfrm>
        </p:spPr>
        <p:txBody>
          <a:bodyPr/>
          <a:lstStyle/>
          <a:p>
            <a:r>
              <a:rPr kumimoji="1" lang="en-US" altLang="ko-KR" dirty="0"/>
              <a:t>2021. 02. 02</a:t>
            </a:r>
          </a:p>
          <a:p>
            <a:r>
              <a:rPr kumimoji="1" lang="en-US" altLang="ko-KR" dirty="0"/>
              <a:t>Presentation by </a:t>
            </a:r>
            <a:r>
              <a:rPr kumimoji="1" lang="en-US" altLang="ko-KR" dirty="0" err="1"/>
              <a:t>Inho</a:t>
            </a:r>
            <a:r>
              <a:rPr kumimoji="1" lang="en-US" altLang="ko-KR" dirty="0"/>
              <a:t>, Song</a:t>
            </a:r>
          </a:p>
          <a:p>
            <a:r>
              <a:rPr kumimoji="1" lang="en-US" altLang="ko-KR" dirty="0"/>
              <a:t>inhoinno@dankook.ac.kr</a:t>
            </a:r>
            <a:endParaRPr kumimoji="1" lang="ko-KR" altLang="en-US" dirty="0"/>
          </a:p>
        </p:txBody>
      </p:sp>
      <p:sp>
        <p:nvSpPr>
          <p:cNvPr id="4" name="부제목 2">
            <a:extLst>
              <a:ext uri="{FF2B5EF4-FFF2-40B4-BE49-F238E27FC236}">
                <a16:creationId xmlns:a16="http://schemas.microsoft.com/office/drawing/2014/main" id="{39429C1C-87C0-3B47-91E7-E27A021261E3}"/>
              </a:ext>
            </a:extLst>
          </p:cNvPr>
          <p:cNvSpPr txBox="1">
            <a:spLocks/>
          </p:cNvSpPr>
          <p:nvPr/>
        </p:nvSpPr>
        <p:spPr>
          <a:xfrm>
            <a:off x="90921" y="3748002"/>
            <a:ext cx="7069158" cy="639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marL="0" indent="0" algn="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en" altLang="ko-Kore-KR" sz="1400" i="1" dirty="0">
                <a:solidFill>
                  <a:schemeClr val="bg1"/>
                </a:solidFill>
              </a:rPr>
              <a:t>Yujie Ren, Changwoo Min, Sudarsun Kannan</a:t>
            </a:r>
          </a:p>
          <a:p>
            <a:pPr algn="l">
              <a:lnSpc>
                <a:spcPct val="100000"/>
              </a:lnSpc>
            </a:pPr>
            <a:r>
              <a:rPr lang="en" altLang="ko-Kore-KR" sz="1400" i="1" dirty="0">
                <a:solidFill>
                  <a:schemeClr val="bg1"/>
                </a:solidFill>
              </a:rPr>
              <a:t>In 2020 USENIX</a:t>
            </a:r>
            <a:r>
              <a:rPr lang="ko-KR" altLang="en-US" sz="1400" i="1" dirty="0">
                <a:solidFill>
                  <a:schemeClr val="bg1"/>
                </a:solidFill>
              </a:rPr>
              <a:t> </a:t>
            </a:r>
            <a:r>
              <a:rPr lang="en-US" altLang="ko-KR" sz="1400" i="1" dirty="0">
                <a:solidFill>
                  <a:schemeClr val="bg1"/>
                </a:solidFill>
              </a:rPr>
              <a:t>Symposium on Operating Systems Design and Implementation</a:t>
            </a:r>
            <a:endParaRPr kumimoji="1" lang="ko-KR" altLang="en-US" sz="900" i="1" dirty="0">
              <a:solidFill>
                <a:schemeClr val="bg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212D8ED1-3BAD-44D2-BD09-A47FDF67B25F}"/>
              </a:ext>
            </a:extLst>
          </p:cNvPr>
          <p:cNvSpPr txBox="1">
            <a:spLocks/>
          </p:cNvSpPr>
          <p:nvPr/>
        </p:nvSpPr>
        <p:spPr>
          <a:xfrm>
            <a:off x="4388860" y="4858514"/>
            <a:ext cx="3562834" cy="63924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R" dirty="0">
                <a:ea typeface="GungSeo" pitchFamily="2" charset="-127"/>
              </a:rPr>
              <a:t>Thank You!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0924487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Appendix. 5. Evaluation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29</a:t>
            </a:fld>
            <a:endParaRPr kumimoji="1"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74B42D6-A08C-4358-BD5E-4BE18B9CA0DD}"/>
              </a:ext>
            </a:extLst>
          </p:cNvPr>
          <p:cNvSpPr txBox="1"/>
          <p:nvPr/>
        </p:nvSpPr>
        <p:spPr>
          <a:xfrm>
            <a:off x="218118" y="801030"/>
            <a:ext cx="115674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dirty="0"/>
              <a:t>How effective is </a:t>
            </a:r>
            <a:r>
              <a:rPr lang="en-US" altLang="ko-KR" sz="2000" dirty="0" err="1"/>
              <a:t>CrossFS</a:t>
            </a:r>
            <a:r>
              <a:rPr lang="en-US" altLang="ko-KR" sz="2000" dirty="0"/>
              <a:t>’ FD-queue scheduler?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20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954CE27-4345-49B6-8ED4-80DE20D7BD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5469"/>
          <a:stretch/>
        </p:blipFill>
        <p:spPr>
          <a:xfrm>
            <a:off x="1702373" y="1729944"/>
            <a:ext cx="8787253" cy="3398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1080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직사각형 99">
            <a:extLst>
              <a:ext uri="{FF2B5EF4-FFF2-40B4-BE49-F238E27FC236}">
                <a16:creationId xmlns:a16="http://schemas.microsoft.com/office/drawing/2014/main" id="{214F6B26-862A-415E-8703-31586AF57BE1}"/>
              </a:ext>
            </a:extLst>
          </p:cNvPr>
          <p:cNvSpPr/>
          <p:nvPr/>
        </p:nvSpPr>
        <p:spPr>
          <a:xfrm>
            <a:off x="3051530" y="2793383"/>
            <a:ext cx="5930630" cy="3547209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1. Background &amp; Introduction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3</a:t>
            </a:fld>
            <a:endParaRPr kumimoji="1" lang="ko-KR" altLang="en-US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88D37CFC-E8D7-4B7A-95DF-E2CF5C68021D}"/>
              </a:ext>
            </a:extLst>
          </p:cNvPr>
          <p:cNvSpPr txBox="1"/>
          <p:nvPr/>
        </p:nvSpPr>
        <p:spPr>
          <a:xfrm>
            <a:off x="2517262" y="708772"/>
            <a:ext cx="715747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3200" b="1" dirty="0"/>
              <a:t>Three</a:t>
            </a:r>
            <a:r>
              <a:rPr lang="ko-KR" altLang="en-US" sz="3200" b="1" dirty="0"/>
              <a:t> </a:t>
            </a:r>
            <a:r>
              <a:rPr lang="en-US" altLang="ko-KR" sz="3200" b="1" dirty="0"/>
              <a:t>Main</a:t>
            </a:r>
            <a:r>
              <a:rPr lang="ko-KR" altLang="en-US" sz="3200" b="1" dirty="0"/>
              <a:t> </a:t>
            </a:r>
            <a:r>
              <a:rPr lang="en-US" altLang="ko-KR" sz="3200" b="1" dirty="0"/>
              <a:t>Bottleneck</a:t>
            </a:r>
            <a:endParaRPr lang="ko-KR" altLang="en-US" sz="3200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4306B25-FD99-407E-9187-5EFC6AEC4D05}"/>
              </a:ext>
            </a:extLst>
          </p:cNvPr>
          <p:cNvSpPr/>
          <p:nvPr/>
        </p:nvSpPr>
        <p:spPr>
          <a:xfrm>
            <a:off x="5421371" y="3313155"/>
            <a:ext cx="1231900" cy="114207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9" name="그래픽 8" descr="자물쇠">
            <a:extLst>
              <a:ext uri="{FF2B5EF4-FFF2-40B4-BE49-F238E27FC236}">
                <a16:creationId xmlns:a16="http://schemas.microsoft.com/office/drawing/2014/main" id="{6FC4E01B-4EF6-4E94-B65A-2A5F76747E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47799" y="3659336"/>
            <a:ext cx="914400" cy="914400"/>
          </a:xfrm>
          <a:prstGeom prst="rect">
            <a:avLst/>
          </a:prstGeom>
        </p:spPr>
      </p:pic>
      <p:sp>
        <p:nvSpPr>
          <p:cNvPr id="33" name="직사각형 32">
            <a:extLst>
              <a:ext uri="{FF2B5EF4-FFF2-40B4-BE49-F238E27FC236}">
                <a16:creationId xmlns:a16="http://schemas.microsoft.com/office/drawing/2014/main" id="{DEA16023-7758-429F-9923-7F8B45C11BA0}"/>
              </a:ext>
            </a:extLst>
          </p:cNvPr>
          <p:cNvSpPr/>
          <p:nvPr/>
        </p:nvSpPr>
        <p:spPr>
          <a:xfrm>
            <a:off x="4633028" y="4882533"/>
            <a:ext cx="3286125" cy="508173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C3B97058-C4E4-4976-8608-2FB0B422F092}"/>
              </a:ext>
            </a:extLst>
          </p:cNvPr>
          <p:cNvSpPr/>
          <p:nvPr/>
        </p:nvSpPr>
        <p:spPr>
          <a:xfrm>
            <a:off x="4747583" y="4976864"/>
            <a:ext cx="371223" cy="32569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A4CF8CE5-CF74-4CA8-A882-E0623413CB78}"/>
              </a:ext>
            </a:extLst>
          </p:cNvPr>
          <p:cNvSpPr/>
          <p:nvPr/>
        </p:nvSpPr>
        <p:spPr>
          <a:xfrm>
            <a:off x="5223576" y="4976864"/>
            <a:ext cx="371223" cy="325690"/>
          </a:xfrm>
          <a:prstGeom prst="rect">
            <a:avLst/>
          </a:prstGeom>
          <a:solidFill>
            <a:srgbClr val="00B0F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748834A9-6C3F-41F4-9815-0D5D41D3151B}"/>
              </a:ext>
            </a:extLst>
          </p:cNvPr>
          <p:cNvSpPr/>
          <p:nvPr/>
        </p:nvSpPr>
        <p:spPr>
          <a:xfrm>
            <a:off x="5694806" y="4976864"/>
            <a:ext cx="371223" cy="32569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6A4F5DB6-79F8-4E80-83BF-9406D7454E17}"/>
              </a:ext>
            </a:extLst>
          </p:cNvPr>
          <p:cNvSpPr/>
          <p:nvPr/>
        </p:nvSpPr>
        <p:spPr>
          <a:xfrm>
            <a:off x="6176576" y="4978537"/>
            <a:ext cx="371223" cy="32569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7BBE6D64-24C5-4AFA-8961-4F390F1D3716}"/>
              </a:ext>
            </a:extLst>
          </p:cNvPr>
          <p:cNvSpPr/>
          <p:nvPr/>
        </p:nvSpPr>
        <p:spPr>
          <a:xfrm>
            <a:off x="6653646" y="4973774"/>
            <a:ext cx="371223" cy="32569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AE86CD84-4E98-4678-91CF-55ADBEEC604C}"/>
              </a:ext>
            </a:extLst>
          </p:cNvPr>
          <p:cNvSpPr/>
          <p:nvPr/>
        </p:nvSpPr>
        <p:spPr>
          <a:xfrm>
            <a:off x="7448216" y="4973774"/>
            <a:ext cx="371223" cy="325690"/>
          </a:xfrm>
          <a:prstGeom prst="rect">
            <a:avLst/>
          </a:prstGeom>
          <a:solidFill>
            <a:srgbClr val="C11434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F2CCA8A-2ADA-4150-92CE-944C589BB2FC}"/>
              </a:ext>
            </a:extLst>
          </p:cNvPr>
          <p:cNvSpPr txBox="1"/>
          <p:nvPr/>
        </p:nvSpPr>
        <p:spPr>
          <a:xfrm>
            <a:off x="7076933" y="4919534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…</a:t>
            </a:r>
            <a:endParaRPr lang="ko-KR" altLang="en-US" dirty="0"/>
          </a:p>
        </p:txBody>
      </p:sp>
      <p:sp>
        <p:nvSpPr>
          <p:cNvPr id="17" name="물결 16">
            <a:extLst>
              <a:ext uri="{FF2B5EF4-FFF2-40B4-BE49-F238E27FC236}">
                <a16:creationId xmlns:a16="http://schemas.microsoft.com/office/drawing/2014/main" id="{980E7E0A-6227-4F60-BD6D-8DC6E59B54A5}"/>
              </a:ext>
            </a:extLst>
          </p:cNvPr>
          <p:cNvSpPr/>
          <p:nvPr/>
        </p:nvSpPr>
        <p:spPr>
          <a:xfrm rot="16200000" flipV="1">
            <a:off x="5752280" y="3492142"/>
            <a:ext cx="570082" cy="651762"/>
          </a:xfrm>
          <a:prstGeom prst="wav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F2CCF6B-50C9-4A48-B2D4-C44C308AD707}"/>
              </a:ext>
            </a:extLst>
          </p:cNvPr>
          <p:cNvSpPr txBox="1"/>
          <p:nvPr/>
        </p:nvSpPr>
        <p:spPr>
          <a:xfrm>
            <a:off x="5711440" y="4077314"/>
            <a:ext cx="718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>
                <a:latin typeface="Calibri" panose="020F0502020204030204" pitchFamily="34" charset="0"/>
                <a:cs typeface="Calibri" panose="020F0502020204030204" pitchFamily="34" charset="0"/>
              </a:rPr>
              <a:t>inode</a:t>
            </a:r>
            <a:endParaRPr lang="ko-KR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8AD261E-DDCD-41F1-989B-2CBAB70977EB}"/>
              </a:ext>
            </a:extLst>
          </p:cNvPr>
          <p:cNvSpPr txBox="1"/>
          <p:nvPr/>
        </p:nvSpPr>
        <p:spPr>
          <a:xfrm>
            <a:off x="4730255" y="4957405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Calibri" panose="020F0502020204030204" pitchFamily="34" charset="0"/>
                <a:cs typeface="Calibri" panose="020F0502020204030204" pitchFamily="34" charset="0"/>
              </a:rPr>
              <a:t>4k</a:t>
            </a:r>
            <a:endParaRPr lang="ko-KR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0" name="자유형: 도형 29">
            <a:extLst>
              <a:ext uri="{FF2B5EF4-FFF2-40B4-BE49-F238E27FC236}">
                <a16:creationId xmlns:a16="http://schemas.microsoft.com/office/drawing/2014/main" id="{1830F8EB-0711-45F3-9AD4-2C37D3F10193}"/>
              </a:ext>
            </a:extLst>
          </p:cNvPr>
          <p:cNvSpPr/>
          <p:nvPr/>
        </p:nvSpPr>
        <p:spPr>
          <a:xfrm>
            <a:off x="5339881" y="1795064"/>
            <a:ext cx="354925" cy="543058"/>
          </a:xfrm>
          <a:custGeom>
            <a:avLst/>
            <a:gdLst>
              <a:gd name="connsiteX0" fmla="*/ 533995 w 533995"/>
              <a:gd name="connsiteY0" fmla="*/ 95250 h 1390783"/>
              <a:gd name="connsiteX1" fmla="*/ 457795 w 533995"/>
              <a:gd name="connsiteY1" fmla="*/ 57150 h 1390783"/>
              <a:gd name="connsiteX2" fmla="*/ 324445 w 533995"/>
              <a:gd name="connsiteY2" fmla="*/ 9525 h 1390783"/>
              <a:gd name="connsiteX3" fmla="*/ 238720 w 533995"/>
              <a:gd name="connsiteY3" fmla="*/ 0 h 1390783"/>
              <a:gd name="connsiteX4" fmla="*/ 133945 w 533995"/>
              <a:gd name="connsiteY4" fmla="*/ 9525 h 1390783"/>
              <a:gd name="connsiteX5" fmla="*/ 67270 w 533995"/>
              <a:gd name="connsiteY5" fmla="*/ 47625 h 1390783"/>
              <a:gd name="connsiteX6" fmla="*/ 76795 w 533995"/>
              <a:gd name="connsiteY6" fmla="*/ 247650 h 1390783"/>
              <a:gd name="connsiteX7" fmla="*/ 143470 w 533995"/>
              <a:gd name="connsiteY7" fmla="*/ 323850 h 1390783"/>
              <a:gd name="connsiteX8" fmla="*/ 181570 w 533995"/>
              <a:gd name="connsiteY8" fmla="*/ 342900 h 1390783"/>
              <a:gd name="connsiteX9" fmla="*/ 286345 w 533995"/>
              <a:gd name="connsiteY9" fmla="*/ 371475 h 1390783"/>
              <a:gd name="connsiteX10" fmla="*/ 343495 w 533995"/>
              <a:gd name="connsiteY10" fmla="*/ 390525 h 1390783"/>
              <a:gd name="connsiteX11" fmla="*/ 429220 w 533995"/>
              <a:gd name="connsiteY11" fmla="*/ 438150 h 1390783"/>
              <a:gd name="connsiteX12" fmla="*/ 448270 w 533995"/>
              <a:gd name="connsiteY12" fmla="*/ 466725 h 1390783"/>
              <a:gd name="connsiteX13" fmla="*/ 438745 w 533995"/>
              <a:gd name="connsiteY13" fmla="*/ 542925 h 1390783"/>
              <a:gd name="connsiteX14" fmla="*/ 391120 w 533995"/>
              <a:gd name="connsiteY14" fmla="*/ 600075 h 1390783"/>
              <a:gd name="connsiteX15" fmla="*/ 362545 w 533995"/>
              <a:gd name="connsiteY15" fmla="*/ 609600 h 1390783"/>
              <a:gd name="connsiteX16" fmla="*/ 333970 w 533995"/>
              <a:gd name="connsiteY16" fmla="*/ 628650 h 1390783"/>
              <a:gd name="connsiteX17" fmla="*/ 181570 w 533995"/>
              <a:gd name="connsiteY17" fmla="*/ 657225 h 1390783"/>
              <a:gd name="connsiteX18" fmla="*/ 105370 w 533995"/>
              <a:gd name="connsiteY18" fmla="*/ 676275 h 1390783"/>
              <a:gd name="connsiteX19" fmla="*/ 76795 w 533995"/>
              <a:gd name="connsiteY19" fmla="*/ 685800 h 1390783"/>
              <a:gd name="connsiteX20" fmla="*/ 48220 w 533995"/>
              <a:gd name="connsiteY20" fmla="*/ 704850 h 1390783"/>
              <a:gd name="connsiteX21" fmla="*/ 19645 w 533995"/>
              <a:gd name="connsiteY21" fmla="*/ 733425 h 1390783"/>
              <a:gd name="connsiteX22" fmla="*/ 595 w 533995"/>
              <a:gd name="connsiteY22" fmla="*/ 790575 h 1390783"/>
              <a:gd name="connsiteX23" fmla="*/ 19645 w 533995"/>
              <a:gd name="connsiteY23" fmla="*/ 885825 h 1390783"/>
              <a:gd name="connsiteX24" fmla="*/ 48220 w 533995"/>
              <a:gd name="connsiteY24" fmla="*/ 942975 h 1390783"/>
              <a:gd name="connsiteX25" fmla="*/ 114895 w 533995"/>
              <a:gd name="connsiteY25" fmla="*/ 1009650 h 1390783"/>
              <a:gd name="connsiteX26" fmla="*/ 152995 w 533995"/>
              <a:gd name="connsiteY26" fmla="*/ 1047750 h 1390783"/>
              <a:gd name="connsiteX27" fmla="*/ 324445 w 533995"/>
              <a:gd name="connsiteY27" fmla="*/ 1076325 h 1390783"/>
              <a:gd name="connsiteX28" fmla="*/ 362545 w 533995"/>
              <a:gd name="connsiteY28" fmla="*/ 1162050 h 1390783"/>
              <a:gd name="connsiteX29" fmla="*/ 353020 w 533995"/>
              <a:gd name="connsiteY29" fmla="*/ 1266825 h 1390783"/>
              <a:gd name="connsiteX30" fmla="*/ 276820 w 533995"/>
              <a:gd name="connsiteY30" fmla="*/ 1333500 h 1390783"/>
              <a:gd name="connsiteX31" fmla="*/ 219670 w 533995"/>
              <a:gd name="connsiteY31" fmla="*/ 1352550 h 1390783"/>
              <a:gd name="connsiteX32" fmla="*/ 191095 w 533995"/>
              <a:gd name="connsiteY32" fmla="*/ 1362075 h 1390783"/>
              <a:gd name="connsiteX33" fmla="*/ 124420 w 533995"/>
              <a:gd name="connsiteY33" fmla="*/ 1381125 h 1390783"/>
              <a:gd name="connsiteX34" fmla="*/ 76795 w 533995"/>
              <a:gd name="connsiteY34" fmla="*/ 1390650 h 13907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533995" h="1390783">
                <a:moveTo>
                  <a:pt x="533995" y="95250"/>
                </a:moveTo>
                <a:cubicBezTo>
                  <a:pt x="449402" y="44494"/>
                  <a:pt x="519313" y="81757"/>
                  <a:pt x="457795" y="57150"/>
                </a:cubicBezTo>
                <a:cubicBezTo>
                  <a:pt x="401531" y="34645"/>
                  <a:pt x="384108" y="20712"/>
                  <a:pt x="324445" y="9525"/>
                </a:cubicBezTo>
                <a:cubicBezTo>
                  <a:pt x="296187" y="4227"/>
                  <a:pt x="267295" y="3175"/>
                  <a:pt x="238720" y="0"/>
                </a:cubicBezTo>
                <a:cubicBezTo>
                  <a:pt x="203795" y="3175"/>
                  <a:pt x="168333" y="2647"/>
                  <a:pt x="133945" y="9525"/>
                </a:cubicBezTo>
                <a:cubicBezTo>
                  <a:pt x="116681" y="12978"/>
                  <a:pt x="82606" y="37401"/>
                  <a:pt x="67270" y="47625"/>
                </a:cubicBezTo>
                <a:cubicBezTo>
                  <a:pt x="51034" y="128803"/>
                  <a:pt x="45208" y="131831"/>
                  <a:pt x="76795" y="247650"/>
                </a:cubicBezTo>
                <a:cubicBezTo>
                  <a:pt x="87199" y="285799"/>
                  <a:pt x="112868" y="306363"/>
                  <a:pt x="143470" y="323850"/>
                </a:cubicBezTo>
                <a:cubicBezTo>
                  <a:pt x="155798" y="330895"/>
                  <a:pt x="168387" y="337627"/>
                  <a:pt x="181570" y="342900"/>
                </a:cubicBezTo>
                <a:cubicBezTo>
                  <a:pt x="263809" y="375796"/>
                  <a:pt x="211184" y="350977"/>
                  <a:pt x="286345" y="371475"/>
                </a:cubicBezTo>
                <a:cubicBezTo>
                  <a:pt x="305718" y="376759"/>
                  <a:pt x="324624" y="383663"/>
                  <a:pt x="343495" y="390525"/>
                </a:cubicBezTo>
                <a:cubicBezTo>
                  <a:pt x="380387" y="403940"/>
                  <a:pt x="401092" y="410022"/>
                  <a:pt x="429220" y="438150"/>
                </a:cubicBezTo>
                <a:cubicBezTo>
                  <a:pt x="437315" y="446245"/>
                  <a:pt x="441920" y="457200"/>
                  <a:pt x="448270" y="466725"/>
                </a:cubicBezTo>
                <a:cubicBezTo>
                  <a:pt x="445095" y="492125"/>
                  <a:pt x="445480" y="518229"/>
                  <a:pt x="438745" y="542925"/>
                </a:cubicBezTo>
                <a:cubicBezTo>
                  <a:pt x="434840" y="557242"/>
                  <a:pt x="401176" y="593371"/>
                  <a:pt x="391120" y="600075"/>
                </a:cubicBezTo>
                <a:cubicBezTo>
                  <a:pt x="382766" y="605644"/>
                  <a:pt x="371525" y="605110"/>
                  <a:pt x="362545" y="609600"/>
                </a:cubicBezTo>
                <a:cubicBezTo>
                  <a:pt x="352306" y="614720"/>
                  <a:pt x="344431" y="624001"/>
                  <a:pt x="333970" y="628650"/>
                </a:cubicBezTo>
                <a:cubicBezTo>
                  <a:pt x="274749" y="654970"/>
                  <a:pt x="251990" y="650183"/>
                  <a:pt x="181570" y="657225"/>
                </a:cubicBezTo>
                <a:cubicBezTo>
                  <a:pt x="156170" y="663575"/>
                  <a:pt x="130629" y="669386"/>
                  <a:pt x="105370" y="676275"/>
                </a:cubicBezTo>
                <a:cubicBezTo>
                  <a:pt x="95684" y="678917"/>
                  <a:pt x="85775" y="681310"/>
                  <a:pt x="76795" y="685800"/>
                </a:cubicBezTo>
                <a:cubicBezTo>
                  <a:pt x="66556" y="690920"/>
                  <a:pt x="57014" y="697521"/>
                  <a:pt x="48220" y="704850"/>
                </a:cubicBezTo>
                <a:cubicBezTo>
                  <a:pt x="37872" y="713474"/>
                  <a:pt x="29170" y="723900"/>
                  <a:pt x="19645" y="733425"/>
                </a:cubicBezTo>
                <a:cubicBezTo>
                  <a:pt x="13295" y="752475"/>
                  <a:pt x="-3343" y="770884"/>
                  <a:pt x="595" y="790575"/>
                </a:cubicBezTo>
                <a:cubicBezTo>
                  <a:pt x="6945" y="822325"/>
                  <a:pt x="12364" y="854275"/>
                  <a:pt x="19645" y="885825"/>
                </a:cubicBezTo>
                <a:cubicBezTo>
                  <a:pt x="24745" y="907924"/>
                  <a:pt x="32774" y="925813"/>
                  <a:pt x="48220" y="942975"/>
                </a:cubicBezTo>
                <a:cubicBezTo>
                  <a:pt x="69246" y="966337"/>
                  <a:pt x="92670" y="987425"/>
                  <a:pt x="114895" y="1009650"/>
                </a:cubicBezTo>
                <a:cubicBezTo>
                  <a:pt x="127595" y="1022350"/>
                  <a:pt x="135956" y="1042070"/>
                  <a:pt x="152995" y="1047750"/>
                </a:cubicBezTo>
                <a:cubicBezTo>
                  <a:pt x="246415" y="1078890"/>
                  <a:pt x="190134" y="1065132"/>
                  <a:pt x="324445" y="1076325"/>
                </a:cubicBezTo>
                <a:cubicBezTo>
                  <a:pt x="350341" y="1110853"/>
                  <a:pt x="362545" y="1115709"/>
                  <a:pt x="362545" y="1162050"/>
                </a:cubicBezTo>
                <a:cubicBezTo>
                  <a:pt x="362545" y="1197119"/>
                  <a:pt x="360368" y="1232534"/>
                  <a:pt x="353020" y="1266825"/>
                </a:cubicBezTo>
                <a:cubicBezTo>
                  <a:pt x="347036" y="1294749"/>
                  <a:pt x="291962" y="1328453"/>
                  <a:pt x="276820" y="1333500"/>
                </a:cubicBezTo>
                <a:lnTo>
                  <a:pt x="219670" y="1352550"/>
                </a:lnTo>
                <a:cubicBezTo>
                  <a:pt x="210145" y="1355725"/>
                  <a:pt x="200749" y="1359317"/>
                  <a:pt x="191095" y="1362075"/>
                </a:cubicBezTo>
                <a:lnTo>
                  <a:pt x="124420" y="1381125"/>
                </a:lnTo>
                <a:cubicBezTo>
                  <a:pt x="85977" y="1392658"/>
                  <a:pt x="108317" y="1390650"/>
                  <a:pt x="76795" y="1390650"/>
                </a:cubicBezTo>
              </a:path>
            </a:pathLst>
          </a:cu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자유형: 도형 50">
            <a:extLst>
              <a:ext uri="{FF2B5EF4-FFF2-40B4-BE49-F238E27FC236}">
                <a16:creationId xmlns:a16="http://schemas.microsoft.com/office/drawing/2014/main" id="{25220550-5F5D-4732-A37A-C2623683F5FA}"/>
              </a:ext>
            </a:extLst>
          </p:cNvPr>
          <p:cNvSpPr/>
          <p:nvPr/>
        </p:nvSpPr>
        <p:spPr>
          <a:xfrm>
            <a:off x="6518192" y="1813380"/>
            <a:ext cx="354925" cy="543058"/>
          </a:xfrm>
          <a:custGeom>
            <a:avLst/>
            <a:gdLst>
              <a:gd name="connsiteX0" fmla="*/ 533995 w 533995"/>
              <a:gd name="connsiteY0" fmla="*/ 95250 h 1390783"/>
              <a:gd name="connsiteX1" fmla="*/ 457795 w 533995"/>
              <a:gd name="connsiteY1" fmla="*/ 57150 h 1390783"/>
              <a:gd name="connsiteX2" fmla="*/ 324445 w 533995"/>
              <a:gd name="connsiteY2" fmla="*/ 9525 h 1390783"/>
              <a:gd name="connsiteX3" fmla="*/ 238720 w 533995"/>
              <a:gd name="connsiteY3" fmla="*/ 0 h 1390783"/>
              <a:gd name="connsiteX4" fmla="*/ 133945 w 533995"/>
              <a:gd name="connsiteY4" fmla="*/ 9525 h 1390783"/>
              <a:gd name="connsiteX5" fmla="*/ 67270 w 533995"/>
              <a:gd name="connsiteY5" fmla="*/ 47625 h 1390783"/>
              <a:gd name="connsiteX6" fmla="*/ 76795 w 533995"/>
              <a:gd name="connsiteY6" fmla="*/ 247650 h 1390783"/>
              <a:gd name="connsiteX7" fmla="*/ 143470 w 533995"/>
              <a:gd name="connsiteY7" fmla="*/ 323850 h 1390783"/>
              <a:gd name="connsiteX8" fmla="*/ 181570 w 533995"/>
              <a:gd name="connsiteY8" fmla="*/ 342900 h 1390783"/>
              <a:gd name="connsiteX9" fmla="*/ 286345 w 533995"/>
              <a:gd name="connsiteY9" fmla="*/ 371475 h 1390783"/>
              <a:gd name="connsiteX10" fmla="*/ 343495 w 533995"/>
              <a:gd name="connsiteY10" fmla="*/ 390525 h 1390783"/>
              <a:gd name="connsiteX11" fmla="*/ 429220 w 533995"/>
              <a:gd name="connsiteY11" fmla="*/ 438150 h 1390783"/>
              <a:gd name="connsiteX12" fmla="*/ 448270 w 533995"/>
              <a:gd name="connsiteY12" fmla="*/ 466725 h 1390783"/>
              <a:gd name="connsiteX13" fmla="*/ 438745 w 533995"/>
              <a:gd name="connsiteY13" fmla="*/ 542925 h 1390783"/>
              <a:gd name="connsiteX14" fmla="*/ 391120 w 533995"/>
              <a:gd name="connsiteY14" fmla="*/ 600075 h 1390783"/>
              <a:gd name="connsiteX15" fmla="*/ 362545 w 533995"/>
              <a:gd name="connsiteY15" fmla="*/ 609600 h 1390783"/>
              <a:gd name="connsiteX16" fmla="*/ 333970 w 533995"/>
              <a:gd name="connsiteY16" fmla="*/ 628650 h 1390783"/>
              <a:gd name="connsiteX17" fmla="*/ 181570 w 533995"/>
              <a:gd name="connsiteY17" fmla="*/ 657225 h 1390783"/>
              <a:gd name="connsiteX18" fmla="*/ 105370 w 533995"/>
              <a:gd name="connsiteY18" fmla="*/ 676275 h 1390783"/>
              <a:gd name="connsiteX19" fmla="*/ 76795 w 533995"/>
              <a:gd name="connsiteY19" fmla="*/ 685800 h 1390783"/>
              <a:gd name="connsiteX20" fmla="*/ 48220 w 533995"/>
              <a:gd name="connsiteY20" fmla="*/ 704850 h 1390783"/>
              <a:gd name="connsiteX21" fmla="*/ 19645 w 533995"/>
              <a:gd name="connsiteY21" fmla="*/ 733425 h 1390783"/>
              <a:gd name="connsiteX22" fmla="*/ 595 w 533995"/>
              <a:gd name="connsiteY22" fmla="*/ 790575 h 1390783"/>
              <a:gd name="connsiteX23" fmla="*/ 19645 w 533995"/>
              <a:gd name="connsiteY23" fmla="*/ 885825 h 1390783"/>
              <a:gd name="connsiteX24" fmla="*/ 48220 w 533995"/>
              <a:gd name="connsiteY24" fmla="*/ 942975 h 1390783"/>
              <a:gd name="connsiteX25" fmla="*/ 114895 w 533995"/>
              <a:gd name="connsiteY25" fmla="*/ 1009650 h 1390783"/>
              <a:gd name="connsiteX26" fmla="*/ 152995 w 533995"/>
              <a:gd name="connsiteY26" fmla="*/ 1047750 h 1390783"/>
              <a:gd name="connsiteX27" fmla="*/ 324445 w 533995"/>
              <a:gd name="connsiteY27" fmla="*/ 1076325 h 1390783"/>
              <a:gd name="connsiteX28" fmla="*/ 362545 w 533995"/>
              <a:gd name="connsiteY28" fmla="*/ 1162050 h 1390783"/>
              <a:gd name="connsiteX29" fmla="*/ 353020 w 533995"/>
              <a:gd name="connsiteY29" fmla="*/ 1266825 h 1390783"/>
              <a:gd name="connsiteX30" fmla="*/ 276820 w 533995"/>
              <a:gd name="connsiteY30" fmla="*/ 1333500 h 1390783"/>
              <a:gd name="connsiteX31" fmla="*/ 219670 w 533995"/>
              <a:gd name="connsiteY31" fmla="*/ 1352550 h 1390783"/>
              <a:gd name="connsiteX32" fmla="*/ 191095 w 533995"/>
              <a:gd name="connsiteY32" fmla="*/ 1362075 h 1390783"/>
              <a:gd name="connsiteX33" fmla="*/ 124420 w 533995"/>
              <a:gd name="connsiteY33" fmla="*/ 1381125 h 1390783"/>
              <a:gd name="connsiteX34" fmla="*/ 76795 w 533995"/>
              <a:gd name="connsiteY34" fmla="*/ 1390650 h 13907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533995" h="1390783">
                <a:moveTo>
                  <a:pt x="533995" y="95250"/>
                </a:moveTo>
                <a:cubicBezTo>
                  <a:pt x="449402" y="44494"/>
                  <a:pt x="519313" y="81757"/>
                  <a:pt x="457795" y="57150"/>
                </a:cubicBezTo>
                <a:cubicBezTo>
                  <a:pt x="401531" y="34645"/>
                  <a:pt x="384108" y="20712"/>
                  <a:pt x="324445" y="9525"/>
                </a:cubicBezTo>
                <a:cubicBezTo>
                  <a:pt x="296187" y="4227"/>
                  <a:pt x="267295" y="3175"/>
                  <a:pt x="238720" y="0"/>
                </a:cubicBezTo>
                <a:cubicBezTo>
                  <a:pt x="203795" y="3175"/>
                  <a:pt x="168333" y="2647"/>
                  <a:pt x="133945" y="9525"/>
                </a:cubicBezTo>
                <a:cubicBezTo>
                  <a:pt x="116681" y="12978"/>
                  <a:pt x="82606" y="37401"/>
                  <a:pt x="67270" y="47625"/>
                </a:cubicBezTo>
                <a:cubicBezTo>
                  <a:pt x="51034" y="128803"/>
                  <a:pt x="45208" y="131831"/>
                  <a:pt x="76795" y="247650"/>
                </a:cubicBezTo>
                <a:cubicBezTo>
                  <a:pt x="87199" y="285799"/>
                  <a:pt x="112868" y="306363"/>
                  <a:pt x="143470" y="323850"/>
                </a:cubicBezTo>
                <a:cubicBezTo>
                  <a:pt x="155798" y="330895"/>
                  <a:pt x="168387" y="337627"/>
                  <a:pt x="181570" y="342900"/>
                </a:cubicBezTo>
                <a:cubicBezTo>
                  <a:pt x="263809" y="375796"/>
                  <a:pt x="211184" y="350977"/>
                  <a:pt x="286345" y="371475"/>
                </a:cubicBezTo>
                <a:cubicBezTo>
                  <a:pt x="305718" y="376759"/>
                  <a:pt x="324624" y="383663"/>
                  <a:pt x="343495" y="390525"/>
                </a:cubicBezTo>
                <a:cubicBezTo>
                  <a:pt x="380387" y="403940"/>
                  <a:pt x="401092" y="410022"/>
                  <a:pt x="429220" y="438150"/>
                </a:cubicBezTo>
                <a:cubicBezTo>
                  <a:pt x="437315" y="446245"/>
                  <a:pt x="441920" y="457200"/>
                  <a:pt x="448270" y="466725"/>
                </a:cubicBezTo>
                <a:cubicBezTo>
                  <a:pt x="445095" y="492125"/>
                  <a:pt x="445480" y="518229"/>
                  <a:pt x="438745" y="542925"/>
                </a:cubicBezTo>
                <a:cubicBezTo>
                  <a:pt x="434840" y="557242"/>
                  <a:pt x="401176" y="593371"/>
                  <a:pt x="391120" y="600075"/>
                </a:cubicBezTo>
                <a:cubicBezTo>
                  <a:pt x="382766" y="605644"/>
                  <a:pt x="371525" y="605110"/>
                  <a:pt x="362545" y="609600"/>
                </a:cubicBezTo>
                <a:cubicBezTo>
                  <a:pt x="352306" y="614720"/>
                  <a:pt x="344431" y="624001"/>
                  <a:pt x="333970" y="628650"/>
                </a:cubicBezTo>
                <a:cubicBezTo>
                  <a:pt x="274749" y="654970"/>
                  <a:pt x="251990" y="650183"/>
                  <a:pt x="181570" y="657225"/>
                </a:cubicBezTo>
                <a:cubicBezTo>
                  <a:pt x="156170" y="663575"/>
                  <a:pt x="130629" y="669386"/>
                  <a:pt x="105370" y="676275"/>
                </a:cubicBezTo>
                <a:cubicBezTo>
                  <a:pt x="95684" y="678917"/>
                  <a:pt x="85775" y="681310"/>
                  <a:pt x="76795" y="685800"/>
                </a:cubicBezTo>
                <a:cubicBezTo>
                  <a:pt x="66556" y="690920"/>
                  <a:pt x="57014" y="697521"/>
                  <a:pt x="48220" y="704850"/>
                </a:cubicBezTo>
                <a:cubicBezTo>
                  <a:pt x="37872" y="713474"/>
                  <a:pt x="29170" y="723900"/>
                  <a:pt x="19645" y="733425"/>
                </a:cubicBezTo>
                <a:cubicBezTo>
                  <a:pt x="13295" y="752475"/>
                  <a:pt x="-3343" y="770884"/>
                  <a:pt x="595" y="790575"/>
                </a:cubicBezTo>
                <a:cubicBezTo>
                  <a:pt x="6945" y="822325"/>
                  <a:pt x="12364" y="854275"/>
                  <a:pt x="19645" y="885825"/>
                </a:cubicBezTo>
                <a:cubicBezTo>
                  <a:pt x="24745" y="907924"/>
                  <a:pt x="32774" y="925813"/>
                  <a:pt x="48220" y="942975"/>
                </a:cubicBezTo>
                <a:cubicBezTo>
                  <a:pt x="69246" y="966337"/>
                  <a:pt x="92670" y="987425"/>
                  <a:pt x="114895" y="1009650"/>
                </a:cubicBezTo>
                <a:cubicBezTo>
                  <a:pt x="127595" y="1022350"/>
                  <a:pt x="135956" y="1042070"/>
                  <a:pt x="152995" y="1047750"/>
                </a:cubicBezTo>
                <a:cubicBezTo>
                  <a:pt x="246415" y="1078890"/>
                  <a:pt x="190134" y="1065132"/>
                  <a:pt x="324445" y="1076325"/>
                </a:cubicBezTo>
                <a:cubicBezTo>
                  <a:pt x="350341" y="1110853"/>
                  <a:pt x="362545" y="1115709"/>
                  <a:pt x="362545" y="1162050"/>
                </a:cubicBezTo>
                <a:cubicBezTo>
                  <a:pt x="362545" y="1197119"/>
                  <a:pt x="360368" y="1232534"/>
                  <a:pt x="353020" y="1266825"/>
                </a:cubicBezTo>
                <a:cubicBezTo>
                  <a:pt x="347036" y="1294749"/>
                  <a:pt x="291962" y="1328453"/>
                  <a:pt x="276820" y="1333500"/>
                </a:cubicBezTo>
                <a:lnTo>
                  <a:pt x="219670" y="1352550"/>
                </a:lnTo>
                <a:cubicBezTo>
                  <a:pt x="210145" y="1355725"/>
                  <a:pt x="200749" y="1359317"/>
                  <a:pt x="191095" y="1362075"/>
                </a:cubicBezTo>
                <a:lnTo>
                  <a:pt x="124420" y="1381125"/>
                </a:lnTo>
                <a:cubicBezTo>
                  <a:pt x="85977" y="1392658"/>
                  <a:pt x="108317" y="1390650"/>
                  <a:pt x="76795" y="1390650"/>
                </a:cubicBezTo>
              </a:path>
            </a:pathLst>
          </a:custGeom>
          <a:noFill/>
          <a:ln w="38100">
            <a:solidFill>
              <a:srgbClr val="C31E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39A94F1-070F-4B78-BF43-3027143F4722}"/>
              </a:ext>
            </a:extLst>
          </p:cNvPr>
          <p:cNvSpPr txBox="1"/>
          <p:nvPr/>
        </p:nvSpPr>
        <p:spPr>
          <a:xfrm>
            <a:off x="4906550" y="1401549"/>
            <a:ext cx="10461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Calibri" panose="020F0502020204030204" pitchFamily="34" charset="0"/>
                <a:cs typeface="Calibri" panose="020F0502020204030204" pitchFamily="34" charset="0"/>
              </a:rPr>
              <a:t>Thread A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380B99E-D8B9-4C13-8888-47762A4AF072}"/>
              </a:ext>
            </a:extLst>
          </p:cNvPr>
          <p:cNvSpPr txBox="1"/>
          <p:nvPr/>
        </p:nvSpPr>
        <p:spPr>
          <a:xfrm>
            <a:off x="6232883" y="1399158"/>
            <a:ext cx="10296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Calibri" panose="020F0502020204030204" pitchFamily="34" charset="0"/>
                <a:cs typeface="Calibri" panose="020F0502020204030204" pitchFamily="34" charset="0"/>
              </a:rPr>
              <a:t>Thread B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67B539CF-2424-4C80-B2C8-7E79DEF2D866}"/>
              </a:ext>
            </a:extLst>
          </p:cNvPr>
          <p:cNvCxnSpPr>
            <a:cxnSpLocks/>
          </p:cNvCxnSpPr>
          <p:nvPr/>
        </p:nvCxnSpPr>
        <p:spPr>
          <a:xfrm>
            <a:off x="5278356" y="2583095"/>
            <a:ext cx="528084" cy="578228"/>
          </a:xfrm>
          <a:prstGeom prst="straightConnector1">
            <a:avLst/>
          </a:prstGeom>
          <a:ln w="57150">
            <a:solidFill>
              <a:srgbClr val="0092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3A9CECF6-D184-410A-84EA-DC91513EAE22}"/>
              </a:ext>
            </a:extLst>
          </p:cNvPr>
          <p:cNvCxnSpPr>
            <a:cxnSpLocks/>
          </p:cNvCxnSpPr>
          <p:nvPr/>
        </p:nvCxnSpPr>
        <p:spPr>
          <a:xfrm flipH="1">
            <a:off x="6429906" y="2499577"/>
            <a:ext cx="471714" cy="646512"/>
          </a:xfrm>
          <a:prstGeom prst="straightConnector1">
            <a:avLst/>
          </a:prstGeom>
          <a:ln w="57150">
            <a:solidFill>
              <a:srgbClr val="C31E3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그래픽 60" descr="문서">
            <a:extLst>
              <a:ext uri="{FF2B5EF4-FFF2-40B4-BE49-F238E27FC236}">
                <a16:creationId xmlns:a16="http://schemas.microsoft.com/office/drawing/2014/main" id="{CCD71F55-9196-46CC-A4B8-52F58EBDBC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566636" y="4578093"/>
            <a:ext cx="914400" cy="914400"/>
          </a:xfrm>
          <a:prstGeom prst="rect">
            <a:avLst/>
          </a:prstGeom>
        </p:spPr>
      </p:pic>
      <p:sp>
        <p:nvSpPr>
          <p:cNvPr id="65" name="TextBox 64">
            <a:extLst>
              <a:ext uri="{FF2B5EF4-FFF2-40B4-BE49-F238E27FC236}">
                <a16:creationId xmlns:a16="http://schemas.microsoft.com/office/drawing/2014/main" id="{0654B6B3-3E9A-41FA-895A-6A8C4B9375E7}"/>
              </a:ext>
            </a:extLst>
          </p:cNvPr>
          <p:cNvSpPr txBox="1"/>
          <p:nvPr/>
        </p:nvSpPr>
        <p:spPr>
          <a:xfrm>
            <a:off x="3443653" y="5390706"/>
            <a:ext cx="1203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Calibri" panose="020F0502020204030204" pitchFamily="34" charset="0"/>
                <a:cs typeface="Calibri" panose="020F0502020204030204" pitchFamily="34" charset="0"/>
              </a:rPr>
              <a:t>Shared</a:t>
            </a:r>
            <a:r>
              <a:rPr lang="ko-KR" altLang="en-US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b="1" dirty="0">
                <a:latin typeface="Calibri" panose="020F0502020204030204" pitchFamily="34" charset="0"/>
                <a:cs typeface="Calibri" panose="020F0502020204030204" pitchFamily="34" charset="0"/>
              </a:rPr>
              <a:t>file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CE7F8489-453D-4ADF-A3A3-869E97FF9445}"/>
              </a:ext>
            </a:extLst>
          </p:cNvPr>
          <p:cNvSpPr txBox="1"/>
          <p:nvPr/>
        </p:nvSpPr>
        <p:spPr>
          <a:xfrm>
            <a:off x="7375246" y="5971260"/>
            <a:ext cx="888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Calibri" panose="020F0502020204030204" pitchFamily="34" charset="0"/>
                <a:cs typeface="Calibri" panose="020F0502020204030204" pitchFamily="34" charset="0"/>
              </a:rPr>
              <a:t>Block N</a:t>
            </a:r>
            <a:endParaRPr lang="ko-KR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52D83485-E1C3-45B2-8334-4885FFF8A386}"/>
              </a:ext>
            </a:extLst>
          </p:cNvPr>
          <p:cNvSpPr txBox="1"/>
          <p:nvPr/>
        </p:nvSpPr>
        <p:spPr>
          <a:xfrm>
            <a:off x="4389971" y="5954553"/>
            <a:ext cx="888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Calibri" panose="020F0502020204030204" pitchFamily="34" charset="0"/>
                <a:cs typeface="Calibri" panose="020F0502020204030204" pitchFamily="34" charset="0"/>
              </a:rPr>
              <a:t>Block 1</a:t>
            </a:r>
            <a:endParaRPr lang="ko-KR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83C80D7B-3A22-4652-919F-04E4554B5488}"/>
              </a:ext>
            </a:extLst>
          </p:cNvPr>
          <p:cNvCxnSpPr>
            <a:cxnSpLocks/>
            <a:stCxn id="67" idx="0"/>
            <a:endCxn id="34" idx="2"/>
          </p:cNvCxnSpPr>
          <p:nvPr/>
        </p:nvCxnSpPr>
        <p:spPr>
          <a:xfrm flipV="1">
            <a:off x="4834164" y="5302554"/>
            <a:ext cx="99031" cy="65199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직선 연결선 72">
            <a:extLst>
              <a:ext uri="{FF2B5EF4-FFF2-40B4-BE49-F238E27FC236}">
                <a16:creationId xmlns:a16="http://schemas.microsoft.com/office/drawing/2014/main" id="{42B4ABEF-F888-4604-AAB9-8302062D8F69}"/>
              </a:ext>
            </a:extLst>
          </p:cNvPr>
          <p:cNvCxnSpPr>
            <a:cxnSpLocks/>
            <a:stCxn id="66" idx="0"/>
            <a:endCxn id="41" idx="2"/>
          </p:cNvCxnSpPr>
          <p:nvPr/>
        </p:nvCxnSpPr>
        <p:spPr>
          <a:xfrm flipH="1" flipV="1">
            <a:off x="7633828" y="5299464"/>
            <a:ext cx="185611" cy="67179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3" name="그룹 112">
            <a:extLst>
              <a:ext uri="{FF2B5EF4-FFF2-40B4-BE49-F238E27FC236}">
                <a16:creationId xmlns:a16="http://schemas.microsoft.com/office/drawing/2014/main" id="{047D9A0A-2EEF-4E56-846D-C36799AFDAC4}"/>
              </a:ext>
            </a:extLst>
          </p:cNvPr>
          <p:cNvGrpSpPr/>
          <p:nvPr/>
        </p:nvGrpSpPr>
        <p:grpSpPr>
          <a:xfrm>
            <a:off x="308550" y="2526236"/>
            <a:ext cx="4574170" cy="1631216"/>
            <a:chOff x="308550" y="2526236"/>
            <a:chExt cx="4574170" cy="163121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856FC96-3D82-4870-9AD2-B6ED1CEB27AF}"/>
                </a:ext>
              </a:extLst>
            </p:cNvPr>
            <p:cNvSpPr txBox="1"/>
            <p:nvPr/>
          </p:nvSpPr>
          <p:spPr>
            <a:xfrm>
              <a:off x="308550" y="2526236"/>
              <a:ext cx="2872128" cy="16312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C11434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2000" b="1" dirty="0"/>
                <a:t>1.</a:t>
              </a:r>
            </a:p>
            <a:p>
              <a:pPr algn="ctr"/>
              <a:r>
                <a:rPr lang="en-US" altLang="ko-KR" sz="2000" b="1" dirty="0"/>
                <a:t>High Software overheads</a:t>
              </a:r>
            </a:p>
            <a:p>
              <a:pPr algn="ctr"/>
              <a:r>
                <a:rPr lang="en-US" altLang="ko-KR" sz="2000" dirty="0"/>
                <a:t>(system call for performing I/O, 1-4</a:t>
              </a:r>
              <a:r>
                <a:rPr lang="el-GR" altLang="ko-KR" sz="2000" dirty="0"/>
                <a:t>μ</a:t>
              </a:r>
              <a:r>
                <a:rPr lang="en-US" altLang="ko-KR" sz="2000" dirty="0"/>
                <a:t>s)</a:t>
              </a:r>
              <a:endParaRPr lang="ko-KR" altLang="en-US" sz="2000" dirty="0"/>
            </a:p>
          </p:txBody>
        </p:sp>
        <p:cxnSp>
          <p:nvCxnSpPr>
            <p:cNvPr id="79" name="직선 연결선 78">
              <a:extLst>
                <a:ext uri="{FF2B5EF4-FFF2-40B4-BE49-F238E27FC236}">
                  <a16:creationId xmlns:a16="http://schemas.microsoft.com/office/drawing/2014/main" id="{97AC29B4-692F-4AED-B95D-10EEDC13297D}"/>
                </a:ext>
              </a:extLst>
            </p:cNvPr>
            <p:cNvCxnSpPr>
              <a:cxnSpLocks/>
              <a:stCxn id="89" idx="2"/>
              <a:endCxn id="18" idx="3"/>
            </p:cNvCxnSpPr>
            <p:nvPr/>
          </p:nvCxnSpPr>
          <p:spPr>
            <a:xfrm flipH="1">
              <a:off x="3180678" y="2922851"/>
              <a:ext cx="1702042" cy="418993"/>
            </a:xfrm>
            <a:prstGeom prst="line">
              <a:avLst/>
            </a:prstGeom>
            <a:ln w="28575">
              <a:solidFill>
                <a:srgbClr val="C1143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6" name="그룹 115">
            <a:extLst>
              <a:ext uri="{FF2B5EF4-FFF2-40B4-BE49-F238E27FC236}">
                <a16:creationId xmlns:a16="http://schemas.microsoft.com/office/drawing/2014/main" id="{3B7C6F77-72A4-4C30-BB66-0744F6088A27}"/>
              </a:ext>
            </a:extLst>
          </p:cNvPr>
          <p:cNvGrpSpPr/>
          <p:nvPr/>
        </p:nvGrpSpPr>
        <p:grpSpPr>
          <a:xfrm>
            <a:off x="7375246" y="3385896"/>
            <a:ext cx="4726467" cy="1323439"/>
            <a:chOff x="7375246" y="3385896"/>
            <a:chExt cx="4726467" cy="1323439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295DCC2-B9D2-4D16-B5D6-F471A574ABB0}"/>
                </a:ext>
              </a:extLst>
            </p:cNvPr>
            <p:cNvSpPr txBox="1"/>
            <p:nvPr/>
          </p:nvSpPr>
          <p:spPr>
            <a:xfrm>
              <a:off x="8062415" y="3385896"/>
              <a:ext cx="4039298" cy="1323439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C11434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2000" b="1" dirty="0"/>
                <a:t>2.</a:t>
              </a:r>
            </a:p>
            <a:p>
              <a:pPr algn="ctr"/>
              <a:r>
                <a:rPr lang="en-US" altLang="ko-KR" sz="2000" b="1" dirty="0"/>
                <a:t>Non-scalable concurrent access</a:t>
              </a:r>
            </a:p>
            <a:p>
              <a:pPr algn="ctr"/>
              <a:r>
                <a:rPr lang="en-US" altLang="ko-KR" sz="2000" dirty="0"/>
                <a:t>when accessing disjoint block</a:t>
              </a:r>
            </a:p>
            <a:p>
              <a:pPr algn="ctr"/>
              <a:r>
                <a:rPr lang="en-US" altLang="ko-KR" sz="2000" dirty="0"/>
                <a:t>(e.g. </a:t>
              </a:r>
              <a:r>
                <a:rPr lang="en-US" altLang="ko-KR" sz="2000" dirty="0" err="1"/>
                <a:t>inode</a:t>
              </a:r>
              <a:r>
                <a:rPr lang="en-US" altLang="ko-KR" sz="2000" dirty="0"/>
                <a:t>-level </a:t>
              </a:r>
              <a:r>
                <a:rPr lang="en-US" altLang="ko-KR" sz="2000" dirty="0" err="1"/>
                <a:t>rw</a:t>
              </a:r>
              <a:r>
                <a:rPr lang="en-US" altLang="ko-KR" sz="2000" dirty="0"/>
                <a:t> lock)</a:t>
              </a:r>
              <a:endParaRPr lang="ko-KR" altLang="en-US" sz="2000" dirty="0"/>
            </a:p>
          </p:txBody>
        </p:sp>
        <p:cxnSp>
          <p:nvCxnSpPr>
            <p:cNvPr id="87" name="직선 연결선 86">
              <a:extLst>
                <a:ext uri="{FF2B5EF4-FFF2-40B4-BE49-F238E27FC236}">
                  <a16:creationId xmlns:a16="http://schemas.microsoft.com/office/drawing/2014/main" id="{60D644F3-2D9A-439B-B156-FC3A8F2658FE}"/>
                </a:ext>
              </a:extLst>
            </p:cNvPr>
            <p:cNvCxnSpPr>
              <a:cxnSpLocks/>
              <a:stCxn id="20" idx="1"/>
              <a:endCxn id="94" idx="6"/>
            </p:cNvCxnSpPr>
            <p:nvPr/>
          </p:nvCxnSpPr>
          <p:spPr>
            <a:xfrm flipH="1">
              <a:off x="7375246" y="4047616"/>
              <a:ext cx="687169" cy="114530"/>
            </a:xfrm>
            <a:prstGeom prst="line">
              <a:avLst/>
            </a:prstGeom>
            <a:ln w="28575">
              <a:solidFill>
                <a:srgbClr val="C1143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9" name="타원 88">
            <a:extLst>
              <a:ext uri="{FF2B5EF4-FFF2-40B4-BE49-F238E27FC236}">
                <a16:creationId xmlns:a16="http://schemas.microsoft.com/office/drawing/2014/main" id="{62E5F572-EEC7-4A2A-981E-E56673561475}"/>
              </a:ext>
            </a:extLst>
          </p:cNvPr>
          <p:cNvSpPr/>
          <p:nvPr/>
        </p:nvSpPr>
        <p:spPr>
          <a:xfrm>
            <a:off x="4882720" y="2711282"/>
            <a:ext cx="2379803" cy="423138"/>
          </a:xfrm>
          <a:prstGeom prst="ellipse">
            <a:avLst/>
          </a:prstGeom>
          <a:noFill/>
          <a:ln w="28575">
            <a:solidFill>
              <a:srgbClr val="C114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4" name="타원 93">
            <a:extLst>
              <a:ext uri="{FF2B5EF4-FFF2-40B4-BE49-F238E27FC236}">
                <a16:creationId xmlns:a16="http://schemas.microsoft.com/office/drawing/2014/main" id="{9880C900-D1B4-40FA-959C-4E8A6F6C0E87}"/>
              </a:ext>
            </a:extLst>
          </p:cNvPr>
          <p:cNvSpPr/>
          <p:nvPr/>
        </p:nvSpPr>
        <p:spPr>
          <a:xfrm>
            <a:off x="6547800" y="3746199"/>
            <a:ext cx="827446" cy="831894"/>
          </a:xfrm>
          <a:prstGeom prst="ellipse">
            <a:avLst/>
          </a:prstGeom>
          <a:noFill/>
          <a:ln w="28575">
            <a:solidFill>
              <a:srgbClr val="C114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AB98B7DF-FC11-49F2-9F10-6ABEBDB350CE}"/>
              </a:ext>
            </a:extLst>
          </p:cNvPr>
          <p:cNvSpPr txBox="1"/>
          <p:nvPr/>
        </p:nvSpPr>
        <p:spPr>
          <a:xfrm>
            <a:off x="1464827" y="1852982"/>
            <a:ext cx="3603872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Consolas" panose="020B0609020204030204" pitchFamily="49" charset="0"/>
              </a:rPr>
              <a:t>write(</a:t>
            </a:r>
            <a:r>
              <a:rPr lang="en-US" altLang="ko-KR" dirty="0" err="1">
                <a:latin typeface="Consolas" panose="020B0609020204030204" pitchFamily="49" charset="0"/>
              </a:rPr>
              <a:t>shared_file</a:t>
            </a:r>
            <a:r>
              <a:rPr lang="en-US" altLang="ko-KR" dirty="0">
                <a:latin typeface="Consolas" panose="020B0609020204030204" pitchFamily="49" charset="0"/>
              </a:rPr>
              <a:t>, Block 2)</a:t>
            </a:r>
            <a:endParaRPr lang="ko-KR" altLang="en-US" dirty="0">
              <a:latin typeface="Consolas" panose="020B0609020204030204" pitchFamily="49" charset="0"/>
            </a:endParaRP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77968BF7-0915-431F-83EC-A81A1BB09B6F}"/>
              </a:ext>
            </a:extLst>
          </p:cNvPr>
          <p:cNvSpPr txBox="1"/>
          <p:nvPr/>
        </p:nvSpPr>
        <p:spPr>
          <a:xfrm>
            <a:off x="7123301" y="1845954"/>
            <a:ext cx="3603872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Consolas" panose="020B0609020204030204" pitchFamily="49" charset="0"/>
              </a:rPr>
              <a:t>write(</a:t>
            </a:r>
            <a:r>
              <a:rPr lang="en-US" altLang="ko-KR" dirty="0" err="1">
                <a:latin typeface="Consolas" panose="020B0609020204030204" pitchFamily="49" charset="0"/>
              </a:rPr>
              <a:t>shared_file</a:t>
            </a:r>
            <a:r>
              <a:rPr lang="en-US" altLang="ko-KR" dirty="0">
                <a:latin typeface="Consolas" panose="020B0609020204030204" pitchFamily="49" charset="0"/>
              </a:rPr>
              <a:t>, Block N)</a:t>
            </a:r>
            <a:endParaRPr lang="ko-KR" altLang="en-US" dirty="0">
              <a:latin typeface="Consolas" panose="020B0609020204030204" pitchFamily="49" charset="0"/>
            </a:endParaRP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BF775CB4-7344-49AA-915B-7B9AA61DE120}"/>
              </a:ext>
            </a:extLst>
          </p:cNvPr>
          <p:cNvSpPr txBox="1"/>
          <p:nvPr/>
        </p:nvSpPr>
        <p:spPr>
          <a:xfrm>
            <a:off x="5068699" y="6398564"/>
            <a:ext cx="22692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latin typeface="Calibri" panose="020F0502020204030204" pitchFamily="34" charset="0"/>
                <a:cs typeface="Calibri" panose="020F0502020204030204" pitchFamily="34" charset="0"/>
              </a:rPr>
              <a:t>General File System</a:t>
            </a:r>
            <a:endParaRPr lang="ko-KR" alt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2907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9" grpId="0" animBg="1"/>
      <p:bldP spid="94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Appendix. 5. Evaluation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30</a:t>
            </a:fld>
            <a:endParaRPr kumimoji="1"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74B42D6-A08C-4358-BD5E-4BE18B9CA0DD}"/>
              </a:ext>
            </a:extLst>
          </p:cNvPr>
          <p:cNvSpPr txBox="1"/>
          <p:nvPr/>
        </p:nvSpPr>
        <p:spPr>
          <a:xfrm>
            <a:off x="218118" y="801030"/>
            <a:ext cx="1156748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dirty="0"/>
              <a:t>What is the impact of host configuration such as storage bandwidth, device-CPU frequency, and PCIe latency?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20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F44C7E05-1333-4696-8AA3-561A3F1CBD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118" y="1709816"/>
            <a:ext cx="11771086" cy="4231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4777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Appendix. 5. Evaluation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31</a:t>
            </a:fld>
            <a:endParaRPr kumimoji="1"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74B42D6-A08C-4358-BD5E-4BE18B9CA0DD}"/>
              </a:ext>
            </a:extLst>
          </p:cNvPr>
          <p:cNvSpPr txBox="1"/>
          <p:nvPr/>
        </p:nvSpPr>
        <p:spPr>
          <a:xfrm>
            <a:off x="624518" y="5364200"/>
            <a:ext cx="1156748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1600" dirty="0"/>
              <a:t>Although </a:t>
            </a:r>
            <a:r>
              <a:rPr lang="en-US" altLang="ko-KR" sz="1600" dirty="0" err="1"/>
              <a:t>CrossFS</a:t>
            </a:r>
            <a:r>
              <a:rPr lang="en-US" altLang="ko-KR" sz="1600" dirty="0"/>
              <a:t> adds a commit barrier to all FD-queues of an </a:t>
            </a:r>
            <a:r>
              <a:rPr lang="en-US" altLang="ko-KR" sz="1600" dirty="0" err="1"/>
              <a:t>inode</a:t>
            </a:r>
            <a:r>
              <a:rPr lang="en-US" altLang="ko-KR" sz="1600" dirty="0"/>
              <a:t>, device-CPUs can concurrently dispatch requests across FD-queues without synchronizing until the barrier completion.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1600" dirty="0"/>
              <a:t>Additionally, </a:t>
            </a:r>
            <a:r>
              <a:rPr lang="en-US" altLang="ko-KR" sz="1600" dirty="0" err="1"/>
              <a:t>CrossFS</a:t>
            </a:r>
            <a:r>
              <a:rPr lang="en-US" altLang="ko-KR" sz="1600" dirty="0"/>
              <a:t> avoids system call cost for both </a:t>
            </a:r>
            <a:r>
              <a:rPr lang="en-US" altLang="ko-KR" sz="1600" dirty="0" err="1"/>
              <a:t>fsync</a:t>
            </a:r>
            <a:r>
              <a:rPr lang="en-US" altLang="ko-KR" sz="1600" dirty="0"/>
              <a:t> and write operations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D438474-55AC-4546-A541-5DC5474971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5615" y="1062913"/>
            <a:ext cx="5570649" cy="4010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9079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Appendix. 5. Evaluation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32</a:t>
            </a:fld>
            <a:endParaRPr kumimoji="1"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74B42D6-A08C-4358-BD5E-4BE18B9CA0DD}"/>
              </a:ext>
            </a:extLst>
          </p:cNvPr>
          <p:cNvSpPr txBox="1"/>
          <p:nvPr/>
        </p:nvSpPr>
        <p:spPr>
          <a:xfrm>
            <a:off x="624518" y="5364200"/>
            <a:ext cx="115674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1600" dirty="0"/>
              <a:t>Scalability</a:t>
            </a:r>
            <a:r>
              <a:rPr lang="ko-KR" altLang="en-US" sz="1600" dirty="0"/>
              <a:t> </a:t>
            </a:r>
            <a:r>
              <a:rPr lang="en-US" altLang="ko-KR" sz="1600" dirty="0"/>
              <a:t>design</a:t>
            </a:r>
            <a:r>
              <a:rPr lang="ko-KR" altLang="en-US" sz="1600" dirty="0"/>
              <a:t> </a:t>
            </a:r>
            <a:r>
              <a:rPr lang="en-US" altLang="ko-KR" sz="1600" dirty="0"/>
              <a:t>: coarse-grain </a:t>
            </a:r>
            <a:r>
              <a:rPr lang="en-US" altLang="ko-KR" sz="1600" dirty="0" err="1"/>
              <a:t>inode</a:t>
            </a:r>
            <a:r>
              <a:rPr lang="en-US" altLang="ko-KR" sz="1600" dirty="0"/>
              <a:t> </a:t>
            </a:r>
            <a:r>
              <a:rPr lang="en-US" altLang="ko-KR" sz="1600" dirty="0" err="1"/>
              <a:t>rw</a:t>
            </a:r>
            <a:r>
              <a:rPr lang="en-US" altLang="ko-KR" sz="1600" dirty="0"/>
              <a:t>-lock </a:t>
            </a:r>
            <a:r>
              <a:rPr lang="en-US" altLang="ko-KR" sz="1600" dirty="0">
                <a:sym typeface="Wingdings" panose="05000000000000000000" pitchFamily="2" charset="2"/>
              </a:rPr>
              <a:t> </a:t>
            </a:r>
            <a:r>
              <a:rPr lang="en-US" altLang="ko-KR" sz="1600" dirty="0" err="1">
                <a:sym typeface="Wingdings" panose="05000000000000000000" pitchFamily="2" charset="2"/>
              </a:rPr>
              <a:t>inode</a:t>
            </a:r>
            <a:r>
              <a:rPr lang="en-US" altLang="ko-KR" sz="1600" dirty="0">
                <a:sym typeface="Wingdings" panose="05000000000000000000" pitchFamily="2" charset="2"/>
              </a:rPr>
              <a:t>-level lock with fine grain FD-queue</a:t>
            </a:r>
            <a:endParaRPr lang="en-US" altLang="ko-KR" sz="16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1600" dirty="0"/>
              <a:t>Kernel Bypass : VFS </a:t>
            </a:r>
            <a:r>
              <a:rPr lang="en-US" altLang="ko-KR" sz="1600" dirty="0">
                <a:sym typeface="Wingdings" panose="05000000000000000000" pitchFamily="2" charset="2"/>
              </a:rPr>
              <a:t></a:t>
            </a:r>
            <a:r>
              <a:rPr lang="ko-KR" altLang="en-US" sz="1600" dirty="0"/>
              <a:t> </a:t>
            </a:r>
            <a:r>
              <a:rPr lang="en-US" altLang="ko-KR" sz="1600" dirty="0"/>
              <a:t>No VFS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3F314F2-0FD5-4589-8426-1D1680AFF4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9873" y="1008151"/>
            <a:ext cx="7152253" cy="4196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08531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TextBox 114">
            <a:extLst>
              <a:ext uri="{FF2B5EF4-FFF2-40B4-BE49-F238E27FC236}">
                <a16:creationId xmlns:a16="http://schemas.microsoft.com/office/drawing/2014/main" id="{A0F9C908-20C0-4285-AD55-71973B000F3D}"/>
              </a:ext>
            </a:extLst>
          </p:cNvPr>
          <p:cNvSpPr txBox="1"/>
          <p:nvPr/>
        </p:nvSpPr>
        <p:spPr>
          <a:xfrm>
            <a:off x="6138634" y="3403686"/>
            <a:ext cx="51491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atin typeface="Calibri" panose="020F0502020204030204" pitchFamily="34" charset="0"/>
                <a:cs typeface="Calibri" panose="020F0502020204030204" pitchFamily="34" charset="0"/>
              </a:rPr>
              <a:t>In storage computing, The choice of implementation today*  </a:t>
            </a:r>
            <a:endParaRPr lang="ko-KR" alt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8515C75-258D-48CC-9417-DEEDAAB997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0675" y="719666"/>
            <a:ext cx="6500648" cy="262008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1. Background &amp; Introduction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4</a:t>
            </a:fld>
            <a:endParaRPr kumimoji="1" lang="ko-KR" altLang="en-US" dirty="0"/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0332E788-805C-4B90-8E92-EE3FF6869C14}"/>
              </a:ext>
            </a:extLst>
          </p:cNvPr>
          <p:cNvSpPr txBox="1"/>
          <p:nvPr/>
        </p:nvSpPr>
        <p:spPr>
          <a:xfrm>
            <a:off x="6391010" y="4499244"/>
            <a:ext cx="4669815" cy="1631216"/>
          </a:xfrm>
          <a:prstGeom prst="rect">
            <a:avLst/>
          </a:prstGeom>
          <a:solidFill>
            <a:schemeClr val="bg1"/>
          </a:solidFill>
          <a:ln w="28575">
            <a:solidFill>
              <a:srgbClr val="C11434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altLang="ko-KR" sz="2000" b="1" dirty="0"/>
              <a:t>3.</a:t>
            </a:r>
          </a:p>
          <a:p>
            <a:pPr algn="ctr"/>
            <a:r>
              <a:rPr lang="en-US" altLang="ko-KR" sz="2000" b="1" dirty="0"/>
              <a:t>Lack support for leveraging host and device-level compute</a:t>
            </a:r>
          </a:p>
          <a:p>
            <a:pPr algn="ctr"/>
            <a:r>
              <a:rPr lang="en-US" altLang="ko-KR" sz="2000" dirty="0"/>
              <a:t>(Host CPU are fast, but low utilization for processing I/O request )</a:t>
            </a:r>
            <a:endParaRPr lang="ko-KR" altLang="en-US" sz="2000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D69AEFFB-2A52-4D78-9DD5-A536B6BFBF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2045" y="3818489"/>
            <a:ext cx="4191585" cy="223868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5" name="TextBox 94">
            <a:extLst>
              <a:ext uri="{FF2B5EF4-FFF2-40B4-BE49-F238E27FC236}">
                <a16:creationId xmlns:a16="http://schemas.microsoft.com/office/drawing/2014/main" id="{929BEE3E-00DC-490C-AA67-E205C10B152A}"/>
              </a:ext>
            </a:extLst>
          </p:cNvPr>
          <p:cNvSpPr txBox="1"/>
          <p:nvPr/>
        </p:nvSpPr>
        <p:spPr>
          <a:xfrm>
            <a:off x="324148" y="6077036"/>
            <a:ext cx="51491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atin typeface="Calibri" panose="020F0502020204030204" pitchFamily="34" charset="0"/>
                <a:cs typeface="Calibri" panose="020F0502020204030204" pitchFamily="34" charset="0"/>
              </a:rPr>
              <a:t>*A Comparison of In-Storage Processing Architectures and Technologies, Jérôme </a:t>
            </a:r>
            <a:r>
              <a:rPr lang="en-US" altLang="ko-KR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Gaysse</a:t>
            </a:r>
            <a:r>
              <a:rPr lang="en-US" altLang="ko-KR" sz="1600" dirty="0">
                <a:latin typeface="Calibri" panose="020F0502020204030204" pitchFamily="34" charset="0"/>
                <a:cs typeface="Calibri" panose="020F0502020204030204" pitchFamily="34" charset="0"/>
              </a:rPr>
              <a:t>, 2018 SDC</a:t>
            </a:r>
            <a:endParaRPr lang="ko-KR" alt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5A2BFB86-A6BA-4A47-BB05-054996616D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635" y="721223"/>
            <a:ext cx="4220736" cy="261853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104" name="직선 화살표 연결선 103">
            <a:extLst>
              <a:ext uri="{FF2B5EF4-FFF2-40B4-BE49-F238E27FC236}">
                <a16:creationId xmlns:a16="http://schemas.microsoft.com/office/drawing/2014/main" id="{17EBF88D-A2F6-487E-A4FA-A8A19A46685E}"/>
              </a:ext>
            </a:extLst>
          </p:cNvPr>
          <p:cNvCxnSpPr>
            <a:cxnSpLocks/>
            <a:stCxn id="92" idx="0"/>
          </p:cNvCxnSpPr>
          <p:nvPr/>
        </p:nvCxnSpPr>
        <p:spPr>
          <a:xfrm flipH="1" flipV="1">
            <a:off x="7099300" y="2863850"/>
            <a:ext cx="1626618" cy="1635394"/>
          </a:xfrm>
          <a:prstGeom prst="straightConnector1">
            <a:avLst/>
          </a:prstGeom>
          <a:ln w="28575">
            <a:solidFill>
              <a:srgbClr val="C1143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직선 화살표 연결선 107">
            <a:extLst>
              <a:ext uri="{FF2B5EF4-FFF2-40B4-BE49-F238E27FC236}">
                <a16:creationId xmlns:a16="http://schemas.microsoft.com/office/drawing/2014/main" id="{12C61E49-D338-49A4-B453-36FF1B7E2719}"/>
              </a:ext>
            </a:extLst>
          </p:cNvPr>
          <p:cNvCxnSpPr>
            <a:cxnSpLocks/>
            <a:stCxn id="92" idx="0"/>
          </p:cNvCxnSpPr>
          <p:nvPr/>
        </p:nvCxnSpPr>
        <p:spPr>
          <a:xfrm flipV="1">
            <a:off x="8725918" y="2830300"/>
            <a:ext cx="0" cy="1668944"/>
          </a:xfrm>
          <a:prstGeom prst="straightConnector1">
            <a:avLst/>
          </a:prstGeom>
          <a:ln w="28575">
            <a:solidFill>
              <a:srgbClr val="C1143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TextBox 113">
            <a:extLst>
              <a:ext uri="{FF2B5EF4-FFF2-40B4-BE49-F238E27FC236}">
                <a16:creationId xmlns:a16="http://schemas.microsoft.com/office/drawing/2014/main" id="{8FD718EF-7305-42DE-88DA-2F423C42B0BA}"/>
              </a:ext>
            </a:extLst>
          </p:cNvPr>
          <p:cNvSpPr txBox="1"/>
          <p:nvPr/>
        </p:nvSpPr>
        <p:spPr>
          <a:xfrm>
            <a:off x="631322" y="3348971"/>
            <a:ext cx="43630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atin typeface="Calibri" panose="020F0502020204030204" pitchFamily="34" charset="0"/>
                <a:cs typeface="Calibri" panose="020F0502020204030204" pitchFamily="34" charset="0"/>
              </a:rPr>
              <a:t>Trend of Modern Storage Devices</a:t>
            </a:r>
            <a:endParaRPr lang="ko-KR" alt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1761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2. Motivation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5</a:t>
            </a:fld>
            <a:endParaRPr kumimoji="1"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58FFDEF-4E7F-4E45-923E-E26FDD27FC38}"/>
              </a:ext>
            </a:extLst>
          </p:cNvPr>
          <p:cNvSpPr/>
          <p:nvPr/>
        </p:nvSpPr>
        <p:spPr>
          <a:xfrm>
            <a:off x="5902147" y="693947"/>
            <a:ext cx="6200953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2800" b="1" dirty="0">
                <a:solidFill>
                  <a:srgbClr val="083486"/>
                </a:solidFill>
              </a:rPr>
              <a:t>Poor concurrent access scalability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ore-KR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ko-KR" sz="2400" dirty="0"/>
              <a:t>Applications must ‘trap’ into an OS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ore-KR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ko-KR" sz="2400" dirty="0" err="1"/>
              <a:t>Inode</a:t>
            </a:r>
            <a:r>
              <a:rPr lang="en-US" altLang="ko-KR" sz="2400" dirty="0"/>
              <a:t>-centric design limit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ore-KR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ko-Kore-KR" sz="2400" dirty="0"/>
              <a:t>Lack of synergistic design : combined use of host and device resource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2400" dirty="0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6C97A399-75E5-4068-AD2E-99F5941E79FB}"/>
              </a:ext>
            </a:extLst>
          </p:cNvPr>
          <p:cNvGrpSpPr/>
          <p:nvPr/>
        </p:nvGrpSpPr>
        <p:grpSpPr>
          <a:xfrm>
            <a:off x="353026" y="630273"/>
            <a:ext cx="5549121" cy="6205174"/>
            <a:chOff x="638629" y="630273"/>
            <a:chExt cx="5549121" cy="6205174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DD474CB9-A9E1-48FC-A8AB-D0FB51B592F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38629" y="630273"/>
              <a:ext cx="5549121" cy="6205174"/>
            </a:xfrm>
            <a:prstGeom prst="rect">
              <a:avLst/>
            </a:prstGeom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A89E665A-218E-4D5F-987B-C6B572CBFB43}"/>
                </a:ext>
              </a:extLst>
            </p:cNvPr>
            <p:cNvSpPr txBox="1"/>
            <p:nvPr/>
          </p:nvSpPr>
          <p:spPr>
            <a:xfrm>
              <a:off x="990876" y="5067062"/>
              <a:ext cx="11648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Ext4-DAX</a:t>
              </a:r>
              <a:endParaRPr lang="ko-KR" altLang="en-US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9880A5D-0D79-4768-A275-95C8CE11A71A}"/>
                </a:ext>
              </a:extLst>
            </p:cNvPr>
            <p:cNvSpPr txBox="1"/>
            <p:nvPr/>
          </p:nvSpPr>
          <p:spPr>
            <a:xfrm>
              <a:off x="3038167" y="5152787"/>
              <a:ext cx="7841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Strata</a:t>
              </a:r>
              <a:endParaRPr lang="ko-KR" altLang="en-US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939D766-ECFD-4649-B7F6-1FDD484A8A31}"/>
                </a:ext>
              </a:extLst>
            </p:cNvPr>
            <p:cNvSpPr txBox="1"/>
            <p:nvPr/>
          </p:nvSpPr>
          <p:spPr>
            <a:xfrm>
              <a:off x="4563192" y="5067062"/>
              <a:ext cx="15483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 err="1"/>
                <a:t>DevFS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071349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773E06A-73A4-49C2-BAA8-6FADD0E5BC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2600" y="1300134"/>
            <a:ext cx="9103011" cy="4766249"/>
          </a:xfrm>
          <a:prstGeom prst="rect">
            <a:avLst/>
          </a:prstGeom>
        </p:spPr>
      </p:pic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2. Motivation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6</a:t>
            </a:fld>
            <a:endParaRPr kumimoji="1"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CEE2176-11F6-4841-8076-87313FA27BA5}"/>
              </a:ext>
            </a:extLst>
          </p:cNvPr>
          <p:cNvSpPr/>
          <p:nvPr/>
        </p:nvSpPr>
        <p:spPr>
          <a:xfrm>
            <a:off x="86146" y="2395835"/>
            <a:ext cx="1905454" cy="369332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altLang="ko-KR" dirty="0">
                <a:latin typeface="Calibri" panose="020F0502020204030204" pitchFamily="34" charset="0"/>
                <a:cs typeface="Calibri" panose="020F0502020204030204" pitchFamily="34" charset="0"/>
              </a:rPr>
              <a:t>System </a:t>
            </a:r>
            <a:r>
              <a:rPr lang="en-US" altLang="ko-KR" dirty="0" err="1">
                <a:latin typeface="Calibri" panose="020F0502020204030204" pitchFamily="34" charset="0"/>
                <a:cs typeface="Calibri" panose="020F0502020204030204" pitchFamily="34" charset="0"/>
              </a:rPr>
              <a:t>call,trap</a:t>
            </a:r>
            <a:r>
              <a:rPr lang="en-US" altLang="ko-KR" dirty="0">
                <a:latin typeface="Calibri" panose="020F0502020204030204" pitchFamily="34" charset="0"/>
                <a:cs typeface="Calibri" panose="020F0502020204030204" pitchFamily="34" charset="0"/>
              </a:rPr>
              <a:t> …</a:t>
            </a:r>
            <a:endParaRPr lang="en-US" altLang="ko-KR" sz="1600" dirty="0"/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7219D1E2-E183-4743-B23F-113EC462222B}"/>
              </a:ext>
            </a:extLst>
          </p:cNvPr>
          <p:cNvCxnSpPr>
            <a:cxnSpLocks/>
          </p:cNvCxnSpPr>
          <p:nvPr/>
        </p:nvCxnSpPr>
        <p:spPr>
          <a:xfrm>
            <a:off x="1991600" y="2765167"/>
            <a:ext cx="151525" cy="51143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8E5F52AA-0914-4E01-AA34-9F5DFC34AEA2}"/>
              </a:ext>
            </a:extLst>
          </p:cNvPr>
          <p:cNvCxnSpPr>
            <a:cxnSpLocks/>
          </p:cNvCxnSpPr>
          <p:nvPr/>
        </p:nvCxnSpPr>
        <p:spPr>
          <a:xfrm>
            <a:off x="1991600" y="2765167"/>
            <a:ext cx="4856875" cy="27622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85826368-8693-408F-8CDA-F23C92B670EB}"/>
              </a:ext>
            </a:extLst>
          </p:cNvPr>
          <p:cNvSpPr/>
          <p:nvPr/>
        </p:nvSpPr>
        <p:spPr>
          <a:xfrm>
            <a:off x="9325850" y="653803"/>
            <a:ext cx="2743200" cy="646331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latin typeface="Calibri" panose="020F0502020204030204" pitchFamily="34" charset="0"/>
                <a:cs typeface="Calibri" panose="020F0502020204030204" pitchFamily="34" charset="0"/>
              </a:rPr>
              <a:t>Doesn’t exploit powerful host CPU at all</a:t>
            </a:r>
            <a:endParaRPr lang="en-US" altLang="ko-KR" sz="1600" dirty="0"/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C78E707B-1615-4A57-A53B-AC524401F4D7}"/>
              </a:ext>
            </a:extLst>
          </p:cNvPr>
          <p:cNvCxnSpPr>
            <a:cxnSpLocks/>
          </p:cNvCxnSpPr>
          <p:nvPr/>
        </p:nvCxnSpPr>
        <p:spPr>
          <a:xfrm flipH="1">
            <a:off x="10439400" y="1300134"/>
            <a:ext cx="416211" cy="41436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81548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2. Motivation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7</a:t>
            </a:fld>
            <a:endParaRPr kumimoji="1"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369D5D7-40A1-4A34-A693-885E4D2B37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1032" y="1253444"/>
            <a:ext cx="8763950" cy="5016336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D43C2008-2A04-40B1-9CCB-E6840B7C4930}"/>
              </a:ext>
            </a:extLst>
          </p:cNvPr>
          <p:cNvSpPr/>
          <p:nvPr/>
        </p:nvSpPr>
        <p:spPr>
          <a:xfrm>
            <a:off x="5267746" y="4248150"/>
            <a:ext cx="599654" cy="5429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87E1E5F-8EEC-434F-ACD3-EDFC29EB1B9D}"/>
              </a:ext>
            </a:extLst>
          </p:cNvPr>
          <p:cNvSpPr/>
          <p:nvPr/>
        </p:nvSpPr>
        <p:spPr>
          <a:xfrm>
            <a:off x="6195060" y="4248150"/>
            <a:ext cx="599654" cy="5429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72781A9D-C230-430B-97E9-CD5D19E70DAB}"/>
              </a:ext>
            </a:extLst>
          </p:cNvPr>
          <p:cNvSpPr/>
          <p:nvPr/>
        </p:nvSpPr>
        <p:spPr>
          <a:xfrm>
            <a:off x="7185660" y="4248150"/>
            <a:ext cx="599654" cy="5429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B2D8C7B0-2BF1-4A81-82CF-192CC455E892}"/>
              </a:ext>
            </a:extLst>
          </p:cNvPr>
          <p:cNvSpPr/>
          <p:nvPr/>
        </p:nvSpPr>
        <p:spPr>
          <a:xfrm>
            <a:off x="8077200" y="4248149"/>
            <a:ext cx="599654" cy="5429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C07D5267-D5AF-449D-884E-86BEE74766A1}"/>
              </a:ext>
            </a:extLst>
          </p:cNvPr>
          <p:cNvSpPr/>
          <p:nvPr/>
        </p:nvSpPr>
        <p:spPr>
          <a:xfrm>
            <a:off x="5293253" y="4895222"/>
            <a:ext cx="599654" cy="5429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233E9B9C-29AB-4EB0-BFC1-117749FDC07B}"/>
              </a:ext>
            </a:extLst>
          </p:cNvPr>
          <p:cNvSpPr/>
          <p:nvPr/>
        </p:nvSpPr>
        <p:spPr>
          <a:xfrm>
            <a:off x="6195060" y="4895221"/>
            <a:ext cx="599654" cy="5429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75ACA629-A5DD-4251-8268-B69DDBE42555}"/>
              </a:ext>
            </a:extLst>
          </p:cNvPr>
          <p:cNvSpPr/>
          <p:nvPr/>
        </p:nvSpPr>
        <p:spPr>
          <a:xfrm>
            <a:off x="7185660" y="4895221"/>
            <a:ext cx="599654" cy="5429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920132F6-975E-4456-A0EE-73994574125F}"/>
              </a:ext>
            </a:extLst>
          </p:cNvPr>
          <p:cNvSpPr/>
          <p:nvPr/>
        </p:nvSpPr>
        <p:spPr>
          <a:xfrm>
            <a:off x="8033088" y="4895220"/>
            <a:ext cx="599654" cy="5429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D9DC0F52-92CA-48B6-BBC5-C4B50F33B858}"/>
              </a:ext>
            </a:extLst>
          </p:cNvPr>
          <p:cNvGrpSpPr/>
          <p:nvPr/>
        </p:nvGrpSpPr>
        <p:grpSpPr>
          <a:xfrm>
            <a:off x="1713930" y="4248149"/>
            <a:ext cx="8999542" cy="2021631"/>
            <a:chOff x="1713930" y="4248149"/>
            <a:chExt cx="8999542" cy="2021631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14D48F1A-2B48-4E4D-96B6-203022B1B43F}"/>
                </a:ext>
              </a:extLst>
            </p:cNvPr>
            <p:cNvSpPr/>
            <p:nvPr/>
          </p:nvSpPr>
          <p:spPr>
            <a:xfrm>
              <a:off x="1713930" y="5472113"/>
              <a:ext cx="7361489" cy="79766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9505A2CA-BE1C-47FD-AD28-62D35657D42D}"/>
                </a:ext>
              </a:extLst>
            </p:cNvPr>
            <p:cNvSpPr/>
            <p:nvPr/>
          </p:nvSpPr>
          <p:spPr>
            <a:xfrm>
              <a:off x="8934895" y="4248149"/>
              <a:ext cx="1778577" cy="171207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F0F28FD1-FA70-4D54-8C76-F5DC6B4392D1}"/>
              </a:ext>
            </a:extLst>
          </p:cNvPr>
          <p:cNvSpPr/>
          <p:nvPr/>
        </p:nvSpPr>
        <p:spPr>
          <a:xfrm>
            <a:off x="5259408" y="3636168"/>
            <a:ext cx="599654" cy="5429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9F78C1BF-960E-4F1A-AD92-928A42CB1028}"/>
              </a:ext>
            </a:extLst>
          </p:cNvPr>
          <p:cNvSpPr/>
          <p:nvPr/>
        </p:nvSpPr>
        <p:spPr>
          <a:xfrm>
            <a:off x="6150948" y="3653151"/>
            <a:ext cx="599654" cy="5429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DA96653A-E151-4E92-B132-458C177107A3}"/>
              </a:ext>
            </a:extLst>
          </p:cNvPr>
          <p:cNvSpPr/>
          <p:nvPr/>
        </p:nvSpPr>
        <p:spPr>
          <a:xfrm>
            <a:off x="7141548" y="3653151"/>
            <a:ext cx="599654" cy="5429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C54776D4-9DCF-4831-815A-07DCF519C6C8}"/>
              </a:ext>
            </a:extLst>
          </p:cNvPr>
          <p:cNvSpPr/>
          <p:nvPr/>
        </p:nvSpPr>
        <p:spPr>
          <a:xfrm>
            <a:off x="8033088" y="3653150"/>
            <a:ext cx="599654" cy="5429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3258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3" grpId="0" animBg="1"/>
      <p:bldP spid="14" grpId="0" animBg="1"/>
      <p:bldP spid="19" grpId="0" animBg="1"/>
      <p:bldP spid="21" grpId="0" animBg="1"/>
      <p:bldP spid="22" grpId="0" animBg="1"/>
      <p:bldP spid="23" grpId="0" animBg="1"/>
      <p:bldP spid="24" grpId="0" animBg="1"/>
      <p:bldP spid="27" grpId="0" animBg="1"/>
      <p:bldP spid="28" grpId="0" animBg="1"/>
      <p:bldP spid="29" grpId="0" animBg="1"/>
      <p:bldP spid="3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8</a:t>
            </a:fld>
            <a:endParaRPr kumimoji="1"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7362CB4-AB74-42C4-A476-A5F41D046DD4}"/>
              </a:ext>
            </a:extLst>
          </p:cNvPr>
          <p:cNvSpPr/>
          <p:nvPr/>
        </p:nvSpPr>
        <p:spPr>
          <a:xfrm>
            <a:off x="7175491" y="1602445"/>
            <a:ext cx="379730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How to design FS ?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648F0F5D-6B21-40BD-BA5D-A3F105E09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ko-KR" altLang="en-US" dirty="0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25E8ACFE-1BF9-4796-8FA7-2F0323C3D5CB}"/>
              </a:ext>
            </a:extLst>
          </p:cNvPr>
          <p:cNvSpPr/>
          <p:nvPr/>
        </p:nvSpPr>
        <p:spPr>
          <a:xfrm>
            <a:off x="901289" y="1709822"/>
            <a:ext cx="431854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How much improvement?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4686CCD-1044-4628-AE35-1C439500D4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087" y="2361131"/>
            <a:ext cx="5182952" cy="3504515"/>
          </a:xfrm>
          <a:prstGeom prst="rect">
            <a:avLst/>
          </a:prstGeom>
          <a:ln>
            <a:solidFill>
              <a:srgbClr val="000000"/>
            </a:solidFill>
          </a:ln>
          <a:effectLst>
            <a:outerShdw blurRad="50800" dist="63500" sx="1000" sy="1000" algn="ctr" rotWithShape="0">
              <a:srgbClr val="000000">
                <a:alpha val="97000"/>
              </a:srgbClr>
            </a:outerShdw>
          </a:effectLst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5457532C-3539-4CAF-AEEE-6A7E78D033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3765" y="2310331"/>
            <a:ext cx="5410474" cy="3625494"/>
          </a:xfrm>
          <a:prstGeom prst="rect">
            <a:avLst/>
          </a:prstGeom>
          <a:ln>
            <a:solidFill>
              <a:srgbClr val="000000"/>
            </a:solidFill>
          </a:ln>
          <a:effectLst>
            <a:outerShdw blurRad="50800" dist="63500" sx="1000" sy="1000" algn="ctr" rotWithShape="0">
              <a:srgbClr val="000000">
                <a:alpha val="97000"/>
              </a:srgbClr>
            </a:outerShdw>
          </a:effectLst>
        </p:spPr>
      </p:pic>
      <p:sp>
        <p:nvSpPr>
          <p:cNvPr id="33" name="직사각형 32">
            <a:extLst>
              <a:ext uri="{FF2B5EF4-FFF2-40B4-BE49-F238E27FC236}">
                <a16:creationId xmlns:a16="http://schemas.microsoft.com/office/drawing/2014/main" id="{5994977F-18CC-4B2F-AD88-6E1736F21E8B}"/>
              </a:ext>
            </a:extLst>
          </p:cNvPr>
          <p:cNvSpPr/>
          <p:nvPr/>
        </p:nvSpPr>
        <p:spPr>
          <a:xfrm>
            <a:off x="105196" y="703987"/>
            <a:ext cx="12319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ko-KR" sz="2400" b="1" dirty="0">
                <a:solidFill>
                  <a:srgbClr val="083486"/>
                </a:solidFill>
              </a:rPr>
              <a:t>Designs a synergistic design across the user, the kernel, and the firmware layers</a:t>
            </a:r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38913561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/>
              <a:t>3. Evaluation (1/2)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9</a:t>
            </a:fld>
            <a:endParaRPr kumimoji="1"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58FFDEF-4E7F-4E45-923E-E26FDD27FC38}"/>
              </a:ext>
            </a:extLst>
          </p:cNvPr>
          <p:cNvSpPr/>
          <p:nvPr/>
        </p:nvSpPr>
        <p:spPr>
          <a:xfrm>
            <a:off x="299162" y="1201063"/>
            <a:ext cx="5337629" cy="12618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b="1" dirty="0">
                <a:solidFill>
                  <a:srgbClr val="083486"/>
                </a:solidFill>
              </a:rPr>
              <a:t>Concurrent Read Throughput</a:t>
            </a:r>
            <a:endParaRPr lang="en-US" altLang="ko-KR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2400" dirty="0"/>
          </a:p>
          <a:p>
            <a:pPr lvl="1"/>
            <a:endParaRPr lang="en-US" altLang="ko-KR" sz="2400" b="1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142DE4B5-A4FD-41C6-960F-076137B4A5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339"/>
          <a:stretch/>
        </p:blipFill>
        <p:spPr>
          <a:xfrm>
            <a:off x="364673" y="2505552"/>
            <a:ext cx="5731328" cy="25579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4E6982B-80B0-4C24-B57B-14083593AB5F}"/>
              </a:ext>
            </a:extLst>
          </p:cNvPr>
          <p:cNvSpPr txBox="1"/>
          <p:nvPr/>
        </p:nvSpPr>
        <p:spPr>
          <a:xfrm>
            <a:off x="6039562" y="1502886"/>
            <a:ext cx="597463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Calibri" panose="020F0502020204030204" pitchFamily="34" charset="0"/>
                <a:cs typeface="Calibri" panose="020F0502020204030204" pitchFamily="34" charset="0"/>
              </a:rPr>
              <a:t>Sharing across Reader and Writer Threads</a:t>
            </a:r>
          </a:p>
          <a:p>
            <a:pPr algn="ctr"/>
            <a:endParaRPr lang="en-US" altLang="ko-K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/>
            <a:r>
              <a:rPr lang="en-US" altLang="ko-KR" dirty="0">
                <a:latin typeface="Calibri" panose="020F0502020204030204" pitchFamily="34" charset="0"/>
                <a:cs typeface="Calibri" panose="020F0502020204030204" pitchFamily="34" charset="0"/>
              </a:rPr>
              <a:t>Ext4-DAX, Strata, </a:t>
            </a:r>
            <a:r>
              <a:rPr lang="en-US" altLang="ko-KR" dirty="0" err="1">
                <a:latin typeface="Calibri" panose="020F0502020204030204" pitchFamily="34" charset="0"/>
                <a:cs typeface="Calibri" panose="020F0502020204030204" pitchFamily="34" charset="0"/>
              </a:rPr>
              <a:t>DevFS</a:t>
            </a:r>
            <a:r>
              <a:rPr lang="en-US" altLang="ko-KR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</a:p>
          <a:p>
            <a:pPr algn="just"/>
            <a:r>
              <a:rPr lang="en-US" altLang="ko-KR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 The read performance does not scale even when accessing disjoint blocks, mainly due to </a:t>
            </a:r>
            <a:r>
              <a:rPr lang="en-US" altLang="ko-KR" b="1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inode</a:t>
            </a:r>
            <a:r>
              <a:rPr lang="en-US" altLang="ko-KR" b="1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-level </a:t>
            </a:r>
            <a:r>
              <a:rPr lang="en-US" altLang="ko-KR" b="1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rw</a:t>
            </a:r>
            <a:r>
              <a:rPr lang="en-US" altLang="ko-KR" b="1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-lock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82078A9-B5EA-449C-9DFF-5F96097CB0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9866" y="3784513"/>
            <a:ext cx="5670468" cy="2781299"/>
          </a:xfrm>
          <a:prstGeom prst="rect">
            <a:avLst/>
          </a:prstGeom>
        </p:spPr>
      </p:pic>
      <p:sp>
        <p:nvSpPr>
          <p:cNvPr id="4" name="말풍선: 사각형 3">
            <a:extLst>
              <a:ext uri="{FF2B5EF4-FFF2-40B4-BE49-F238E27FC236}">
                <a16:creationId xmlns:a16="http://schemas.microsoft.com/office/drawing/2014/main" id="{BF80A0B7-08FE-4F3A-94C4-678FC49D7524}"/>
              </a:ext>
            </a:extLst>
          </p:cNvPr>
          <p:cNvSpPr/>
          <p:nvPr/>
        </p:nvSpPr>
        <p:spPr>
          <a:xfrm>
            <a:off x="5918200" y="1308100"/>
            <a:ext cx="6096000" cy="1866900"/>
          </a:xfrm>
          <a:prstGeom prst="wedgeRectCallout">
            <a:avLst>
              <a:gd name="adj1" fmla="val -46875"/>
              <a:gd name="adj2" fmla="val 70663"/>
            </a:avLst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D740125-DC88-4D05-A7C1-67CFA2DA918F}"/>
              </a:ext>
            </a:extLst>
          </p:cNvPr>
          <p:cNvSpPr txBox="1"/>
          <p:nvPr/>
        </p:nvSpPr>
        <p:spPr>
          <a:xfrm>
            <a:off x="1341568" y="5106079"/>
            <a:ext cx="37775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Calibri" panose="020F0502020204030204" pitchFamily="34" charset="0"/>
                <a:cs typeface="Calibri" panose="020F0502020204030204" pitchFamily="34" charset="0"/>
              </a:rPr>
              <a:t>Aggregated read throughput when there are 4-concurrent </a:t>
            </a:r>
            <a:r>
              <a:rPr lang="en-US" altLang="ko-KR" dirty="0" err="1">
                <a:latin typeface="Calibri" panose="020F0502020204030204" pitchFamily="34" charset="0"/>
                <a:cs typeface="Calibri" panose="020F0502020204030204" pitchFamily="34" charset="0"/>
              </a:rPr>
              <a:t>writter</a:t>
            </a:r>
            <a:r>
              <a:rPr lang="en-US" altLang="ko-KR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28673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D0C69931858F8C4396FB78763B0315F2" ma:contentTypeVersion="2" ma:contentTypeDescription="새 문서를 만듭니다." ma:contentTypeScope="" ma:versionID="94bc139aba876dd35c55247a99b9080c">
  <xsd:schema xmlns:xsd="http://www.w3.org/2001/XMLSchema" xmlns:xs="http://www.w3.org/2001/XMLSchema" xmlns:p="http://schemas.microsoft.com/office/2006/metadata/properties" xmlns:ns3="66be011d-2328-4583-a291-349f9c82bad5" targetNamespace="http://schemas.microsoft.com/office/2006/metadata/properties" ma:root="true" ma:fieldsID="1546cc82adf5f0107f9fc06e4ef10fde" ns3:_="">
    <xsd:import namespace="66be011d-2328-4583-a291-349f9c82bad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6be011d-2328-4583-a291-349f9c82bad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8C267D4-6D22-4FCC-8DCA-682BD5B7EBA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6be011d-2328-4583-a291-349f9c82bad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481267D-22AC-4ACE-B3FB-D9A6355E64E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162CBA2-CB75-4903-97D0-B55D33086229}">
  <ds:schemaRefs>
    <ds:schemaRef ds:uri="http://schemas.openxmlformats.org/package/2006/metadata/core-properties"/>
    <ds:schemaRef ds:uri="http://www.w3.org/XML/1998/namespace"/>
    <ds:schemaRef ds:uri="http://schemas.microsoft.com/office/2006/documentManagement/types"/>
    <ds:schemaRef ds:uri="http://purl.org/dc/elements/1.1/"/>
    <ds:schemaRef ds:uri="66be011d-2328-4583-a291-349f9c82bad5"/>
    <ds:schemaRef ds:uri="http://purl.org/dc/terms/"/>
    <ds:schemaRef ds:uri="http://schemas.microsoft.com/office/infopath/2007/PartnerControls"/>
    <ds:schemaRef ds:uri="http://schemas.microsoft.com/office/2006/metadata/propertie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12626</TotalTime>
  <Words>2044</Words>
  <Application>Microsoft Office PowerPoint</Application>
  <PresentationFormat>와이드스크린</PresentationFormat>
  <Paragraphs>354</Paragraphs>
  <Slides>32</Slides>
  <Notes>31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32</vt:i4>
      </vt:variant>
    </vt:vector>
  </HeadingPairs>
  <TitlesOfParts>
    <vt:vector size="40" baseType="lpstr">
      <vt:lpstr>맑은 고딕</vt:lpstr>
      <vt:lpstr>Arial</vt:lpstr>
      <vt:lpstr>Calibri</vt:lpstr>
      <vt:lpstr>Cambria Math</vt:lpstr>
      <vt:lpstr>Consolas</vt:lpstr>
      <vt:lpstr>Tahoma</vt:lpstr>
      <vt:lpstr>Wingdings</vt:lpstr>
      <vt:lpstr>Office 테마</vt:lpstr>
      <vt:lpstr>CrossFS: A Cross-layered Direct-Access File System</vt:lpstr>
      <vt:lpstr>PowerPoint 프레젠테이션</vt:lpstr>
      <vt:lpstr>1. Background &amp; Introduction</vt:lpstr>
      <vt:lpstr>1. Background &amp; Introduction</vt:lpstr>
      <vt:lpstr>2. Motivation</vt:lpstr>
      <vt:lpstr>2. Motivation</vt:lpstr>
      <vt:lpstr>2. Motivation</vt:lpstr>
      <vt:lpstr>PowerPoint 프레젠테이션</vt:lpstr>
      <vt:lpstr>3. Evaluation (1/2)</vt:lpstr>
      <vt:lpstr>4. Design</vt:lpstr>
      <vt:lpstr>4. Design</vt:lpstr>
      <vt:lpstr>4. Design</vt:lpstr>
      <vt:lpstr>4. Design</vt:lpstr>
      <vt:lpstr>4. Design</vt:lpstr>
      <vt:lpstr>4. Design</vt:lpstr>
      <vt:lpstr>4. Design</vt:lpstr>
      <vt:lpstr>4. Design</vt:lpstr>
      <vt:lpstr>4. Design</vt:lpstr>
      <vt:lpstr>4. Design</vt:lpstr>
      <vt:lpstr>4. Design</vt:lpstr>
      <vt:lpstr>5. Evaluation</vt:lpstr>
      <vt:lpstr>4. Design</vt:lpstr>
      <vt:lpstr>4. Design</vt:lpstr>
      <vt:lpstr>4. Design</vt:lpstr>
      <vt:lpstr>4. Design</vt:lpstr>
      <vt:lpstr>4. Design</vt:lpstr>
      <vt:lpstr>6. Conclusion</vt:lpstr>
      <vt:lpstr>CrossFS: A Cross-layered Direct-Access File System</vt:lpstr>
      <vt:lpstr>Appendix. 5. Evaluation</vt:lpstr>
      <vt:lpstr>Appendix. 5. Evaluation</vt:lpstr>
      <vt:lpstr>Appendix. 5. Evaluation</vt:lpstr>
      <vt:lpstr>Appendix. 5. Evaluation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F2FS : A New File System for Flash Storage</dc:title>
  <dc:creator>송인호</dc:creator>
  <cp:lastModifiedBy>송 인호</cp:lastModifiedBy>
  <cp:revision>377</cp:revision>
  <cp:lastPrinted>2020-08-08T02:56:56Z</cp:lastPrinted>
  <dcterms:created xsi:type="dcterms:W3CDTF">2019-06-24T08:20:15Z</dcterms:created>
  <dcterms:modified xsi:type="dcterms:W3CDTF">2021-02-02T09:15:43Z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0x010100D0C69931858F8C4396FB78763B0315F2</vt:lpwstr>
  </property>
</Properties>
</file>

<file path=docProps/thumbnail.jpeg>
</file>